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8" r:id="rId4"/>
    <p:sldId id="269" r:id="rId5"/>
    <p:sldId id="270" r:id="rId6"/>
    <p:sldId id="258" r:id="rId7"/>
    <p:sldId id="265" r:id="rId8"/>
    <p:sldId id="273" r:id="rId9"/>
    <p:sldId id="259" r:id="rId10"/>
    <p:sldId id="272" r:id="rId11"/>
    <p:sldId id="260" r:id="rId12"/>
    <p:sldId id="261" r:id="rId13"/>
    <p:sldId id="262" r:id="rId14"/>
    <p:sldId id="275" r:id="rId15"/>
    <p:sldId id="276" r:id="rId16"/>
    <p:sldId id="277" r:id="rId17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CC"/>
    <a:srgbClr val="FF0066"/>
    <a:srgbClr val="FFFFFF"/>
    <a:srgbClr val="FF3300"/>
    <a:srgbClr val="006600"/>
    <a:srgbClr val="E8D1FF"/>
    <a:srgbClr val="CDBAE4"/>
    <a:srgbClr val="FFFF99"/>
    <a:srgbClr val="FFFF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78" autoAdjust="0"/>
    <p:restoredTop sz="91152" autoAdjust="0"/>
  </p:normalViewPr>
  <p:slideViewPr>
    <p:cSldViewPr>
      <p:cViewPr>
        <p:scale>
          <a:sx n="80" d="100"/>
          <a:sy n="80" d="100"/>
        </p:scale>
        <p:origin x="-1350" y="10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1094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0" cy="501094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E6B22EFD-46B9-4576-BAF9-63DC5EB02572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8"/>
            <a:ext cx="5510530" cy="4509849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0" cy="50109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9" y="9519055"/>
            <a:ext cx="2984870" cy="50109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31A5A8FB-6F5F-4BD8-9FA8-8845ACD7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%E0%B8%A3%E0%B8%B9%E0%B8%9B%E0%B8%99%E0%B8%B1%E0%B9%80%E0%B8%A3%E0%B8%B5%E0%B8%A2%E0%B8%99%E0%B8%A1%E0%B8%B1%E0%B8%98%E0%B8%A2%E0%B8%A1%E0%B8%8A%E0%B8%B2%E0%B8%A2%E0%B8%AB%E0%B8%8D%E0%B8%B4%E0%B8%87&amp;source=images&amp;cd=&amp;cad=rja&amp;docid=fsNBUClGr1e4gM&amp;tbnid=pt7hKMAgawrt3M:&amp;ved=0CAUQjRw&amp;url=http://www.dek-d.com/content/education/28647/&amp;ei=lGUIUtbZBoTOrQf66YDwDg&amp;psig=AFQjCNGOegq_-CdQnnpcWPz-mfbOFQLc_A&amp;ust=13763683376491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642918" y="881034"/>
            <a:ext cx="5561138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</a:t>
            </a:r>
            <a:r>
              <a:rPr lang="th-TH" sz="3000" b="1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000" b="1" smtClean="0">
                <a:latin typeface="TH SarabunPSK" pitchFamily="34" charset="-34"/>
                <a:cs typeface="TH SarabunPSK" pitchFamily="34" charset="-34"/>
              </a:rPr>
              <a:t>พ ๒๒๑๐๑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620" y="7953396"/>
            <a:ext cx="3692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โรงเรียนแกลง“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4" name="กลุ่ม 13"/>
          <p:cNvGrpSpPr/>
          <p:nvPr/>
        </p:nvGrpSpPr>
        <p:grpSpPr>
          <a:xfrm>
            <a:off x="785794" y="2881293"/>
            <a:ext cx="5073153" cy="2291748"/>
            <a:chOff x="1214422" y="3214364"/>
            <a:chExt cx="4715889" cy="1763188"/>
          </a:xfrm>
        </p:grpSpPr>
        <p:grpSp>
          <p:nvGrpSpPr>
            <p:cNvPr id="25" name="Group 2"/>
            <p:cNvGrpSpPr>
              <a:grpSpLocks/>
            </p:cNvGrpSpPr>
            <p:nvPr/>
          </p:nvGrpSpPr>
          <p:grpSpPr bwMode="auto">
            <a:xfrm>
              <a:off x="2076820" y="3708839"/>
              <a:ext cx="3853491" cy="1255248"/>
              <a:chOff x="2685" y="2990"/>
              <a:chExt cx="7847" cy="2957"/>
            </a:xfrm>
          </p:grpSpPr>
          <p:cxnSp>
            <p:nvCxnSpPr>
              <p:cNvPr id="29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2687" y="2990"/>
                <a:ext cx="6285" cy="615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30" name="AutoShape 4"/>
              <p:cNvCxnSpPr>
                <a:cxnSpLocks noChangeShapeType="1"/>
              </p:cNvCxnSpPr>
              <p:nvPr/>
            </p:nvCxnSpPr>
            <p:spPr bwMode="auto">
              <a:xfrm rot="5400000">
                <a:off x="1586" y="4738"/>
                <a:ext cx="2201" cy="3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31" name="AutoShape 5"/>
              <p:cNvCxnSpPr>
                <a:cxnSpLocks noChangeShapeType="1"/>
              </p:cNvCxnSpPr>
              <p:nvPr/>
            </p:nvCxnSpPr>
            <p:spPr bwMode="auto">
              <a:xfrm>
                <a:off x="2687" y="5839"/>
                <a:ext cx="7845" cy="101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32" name="AutoShape 6"/>
              <p:cNvCxnSpPr>
                <a:cxnSpLocks noChangeShapeType="1"/>
              </p:cNvCxnSpPr>
              <p:nvPr/>
            </p:nvCxnSpPr>
            <p:spPr bwMode="auto">
              <a:xfrm rot="16200000" flipH="1">
                <a:off x="8252" y="3669"/>
                <a:ext cx="2956" cy="1600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</p:grpSp>
        <p:grpSp>
          <p:nvGrpSpPr>
            <p:cNvPr id="13" name="กลุ่ม 12"/>
            <p:cNvGrpSpPr/>
            <p:nvPr/>
          </p:nvGrpSpPr>
          <p:grpSpPr>
            <a:xfrm>
              <a:off x="1214422" y="3214364"/>
              <a:ext cx="4314893" cy="1763188"/>
              <a:chOff x="1214422" y="3024174"/>
              <a:chExt cx="4314893" cy="1763188"/>
            </a:xfrm>
          </p:grpSpPr>
          <p:sp>
            <p:nvSpPr>
              <p:cNvPr id="26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14422" y="3024174"/>
                <a:ext cx="1928826" cy="595310"/>
              </a:xfrm>
              <a:prstGeom prst="rect">
                <a:avLst/>
              </a:prstGeom>
            </p:spPr>
            <p:txBody>
              <a:bodyPr wrap="none" fromWordArt="1">
                <a:prstTxWarp prst="textCanUp">
                  <a:avLst>
                    <a:gd name="adj" fmla="val 66667"/>
                  </a:avLst>
                </a:prstTxWarp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pPr algn="ctr" rtl="0"/>
                <a:r>
                  <a:rPr lang="th-TH" sz="3600" b="1" kern="10" dirty="0" smtClean="0">
                    <a:ln/>
                    <a:solidFill>
                      <a:srgbClr val="0000CC"/>
                    </a:solidFill>
                    <a:cs typeface="#TS  Malee Normal"/>
                  </a:rPr>
                  <a:t>หน่วยการเรียนรู้ที่ </a:t>
                </a:r>
                <a:endParaRPr lang="th-TH" sz="3600" b="1" kern="10" dirty="0">
                  <a:ln/>
                  <a:solidFill>
                    <a:srgbClr val="0000CC"/>
                  </a:solidFill>
                  <a:cs typeface="#TS  Malee Normal"/>
                </a:endParaRPr>
              </a:p>
            </p:txBody>
          </p:sp>
          <p:sp>
            <p:nvSpPr>
              <p:cNvPr id="27" name="Oval 8"/>
              <p:cNvSpPr>
                <a:spLocks noChangeArrowheads="1"/>
              </p:cNvSpPr>
              <p:nvPr/>
            </p:nvSpPr>
            <p:spPr bwMode="auto">
              <a:xfrm>
                <a:off x="1612865" y="3463868"/>
                <a:ext cx="785818" cy="742962"/>
              </a:xfrm>
              <a:prstGeom prst="ellipse">
                <a:avLst/>
              </a:prstGeom>
              <a:gradFill rotWithShape="0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round/>
                <a:headEnd/>
                <a:tailEnd/>
              </a:ln>
              <a:effectLst>
                <a:outerShdw dist="107763" dir="13500000" algn="ctr" rotWithShape="0">
                  <a:srgbClr val="FFC00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th-TH" sz="3600" b="1" dirty="0" smtClean="0">
                    <a:solidFill>
                      <a:srgbClr val="0000CC"/>
                    </a:solidFill>
                    <a:latin typeface="DSMaiThaias" pitchFamily="18"/>
                    <a:cs typeface="Angsana New" pitchFamily="18" charset="-34"/>
                  </a:rPr>
                  <a:t>๒</a:t>
                </a:r>
                <a:endPara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ngsana New" pitchFamily="18" charset="-34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443217" y="3674439"/>
                <a:ext cx="3086098" cy="1112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4400" b="1" spc="300" dirty="0" smtClean="0">
                    <a:ln w="11430" cmpd="sng">
                      <a:solidFill>
                        <a:schemeClr val="accent1">
                          <a:tint val="1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66"/>
                    </a:solidFill>
                    <a:effectLst>
                      <a:glow rad="1397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_Layiji MaHaNiYom V 1.2" pitchFamily="2" charset="0"/>
                    <a:cs typeface="_Layiji MaHaNiYom V 1.2" pitchFamily="2" charset="0"/>
                  </a:rPr>
                  <a:t>สวยใส</a:t>
                </a:r>
              </a:p>
              <a:p>
                <a:pPr algn="ctr"/>
                <a:r>
                  <a:rPr lang="th-TH" sz="4400" b="1" spc="300" dirty="0" smtClean="0">
                    <a:ln w="11430" cmpd="sng">
                      <a:solidFill>
                        <a:schemeClr val="accent1">
                          <a:tint val="1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66"/>
                    </a:solidFill>
                    <a:effectLst>
                      <a:glow rad="1397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_Layiji MaHaNiYom V 1.2" pitchFamily="2" charset="0"/>
                    <a:cs typeface="_Layiji MaHaNiYom V 1.2" pitchFamily="2" charset="0"/>
                  </a:rPr>
                  <a:t>ในวัยเรียน</a:t>
                </a:r>
                <a:endParaRPr lang="th-TH" sz="44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66"/>
                  </a:solidFill>
                  <a:effectLst>
                    <a:glow rad="139700">
                      <a:schemeClr val="accent3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857364" y="5381628"/>
            <a:ext cx="3360737" cy="2147913"/>
          </a:xfrm>
          <a:prstGeom prst="ellipse">
            <a:avLst/>
          </a:prstGeom>
          <a:gradFill rotWithShape="1">
            <a:gsLst>
              <a:gs pos="0">
                <a:srgbClr val="EEECE1"/>
              </a:gs>
              <a:gs pos="100000">
                <a:srgbClr val="F2DBDB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6" name="irc_mi" descr="http://t1.gstatic.com/images?q=tbn:ANd9GcQ6_xF5zwHXTJyBlAcAclqkdPUzE4ABXgQtFdF2we7gOd1Oi3fAfw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0" y="5595942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32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๗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71546" y="1595414"/>
            <a:ext cx="50720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๓. ดี เอ็น เอ  </a:t>
            </a:r>
            <a:r>
              <a:rPr lang="en-US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(DNA </a:t>
            </a: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1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Desoxy</a:t>
            </a:r>
            <a:r>
              <a:rPr lang="en-US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ribonucleic acid) </a:t>
            </a:r>
            <a:endParaRPr lang="th-TH" sz="1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เป็นสารเคมีชนิดหนึ่ง  ซึ่งมีสภาพเป็นกรด มีลักษณะ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โครงสร้างเป็นสายยาว ๒ สาย พันเป็นเกลียวเป็น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ส่วนประกอบที่สำคัญของยีน  ทำหน้าที่เก็บและ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ถ่ายทอดลักษณะทางพันธุกรรมและเป็นตัวการสำคัญ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ที่กำหนดว่าลูกจะเติบโตขึ้นมาอย่างไรตามลักษณะ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ทางพันธุกรรมที่ได้รับการถ่ายทอดมา</a:t>
            </a:r>
          </a:p>
          <a:p>
            <a:pPr>
              <a:tabLst>
                <a:tab pos="361950" algn="l"/>
              </a:tabLst>
            </a:pP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4071942" y="1952604"/>
            <a:ext cx="2143140" cy="12858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7" name="รูปภาพ 26" descr="r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9955" y="2058873"/>
            <a:ext cx="1928826" cy="10935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4422" y="4094032"/>
            <a:ext cx="521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ลักษณะทางกาย  เช่น  รูปร่าง สีผิว การถนัดของมือ  เป็นต้น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ลักษณะทางจิตใจและสติปัญญา  เช่น  อารมณ์ ความฉลาด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เป็นต้น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โรคทางกายบางอย่าง  เช่น  เบาหวาน ตาบอดสี เลือกออกไม่หยุด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โรคทางจิตบางประเภท  เช่น  โรคจิตบางประเภท  เช่น  โรคจิตเภท  เป็นต้น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ชนิดของหมู่เลือด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7" name="รูปภาพ 16" descr="658286-topic-ix-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8" y="3667116"/>
            <a:ext cx="1714512" cy="12560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1214422" y="6667512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โรคเลือดไหลไม่หยุด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dirty="0" err="1" smtClean="0">
                <a:latin typeface="TH SarabunPSK" pitchFamily="34" charset="-34"/>
                <a:cs typeface="TH SarabunPSK" pitchFamily="34" charset="-34"/>
              </a:rPr>
              <a:t>Haemophilia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เป็นโรคที่มีอาการเลือดออกง่ายหยุดยาก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เป็นมาแต่กำเนิด  และสามารถถ่ายทอดได้ทางพันธุกรรม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โรคซิก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เคิล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เซลล์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แอนนี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เมีย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(Sickle cell anemia)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เป็นโรคทางพันธุกรรมโรคหนึ่ง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ซึ่งพบมากในพวกนิ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โกร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เป็นโรคเลือดจางชนิดหนึ่งซึ่งเกิดจากลักษณะของเม็ดเลือดแดงผิดปกติ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โรคธาลัส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ซีเมีย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dirty="0" err="1" smtClean="0">
                <a:latin typeface="TH SarabunPSK" pitchFamily="34" charset="-34"/>
                <a:cs typeface="TH SarabunPSK" pitchFamily="34" charset="-34"/>
              </a:rPr>
              <a:t>Thalassemia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เป็นโรคที่เกิดจากความผิดปกติในสร้างเม็ดเลือดแดง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โรคเบาหวาน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(Diabetes)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เป็นโรคที่สามารถถ่ายทอดได้ทางพันธุกรรม  สาเหตุ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ของโรคเบาหวานที่เกิดจากพันธุกรรมพบประมาณร้อยละ 25 ของผู้ป่วยเป็นโรคเบาหวาน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โรคกล้ามเนื้อสลายตัว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(Muscular dystrophy)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อาการโรคนี้คือ  กล้ามเนื้ออ่อนแอลงและลีบ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เมื่อร่างกายเติบโตจนถึงอายุหนึ่ง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แผนผังลำดับงาน: สิ้นสุด 12"/>
          <p:cNvSpPr/>
          <p:nvPr/>
        </p:nvSpPr>
        <p:spPr>
          <a:xfrm>
            <a:off x="1071546" y="3524240"/>
            <a:ext cx="2714644" cy="428628"/>
          </a:xfrm>
          <a:prstGeom prst="flowChartTerminator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33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ลักษณะที่ถ่ายทอดทางพันธุกรรม</a:t>
            </a:r>
            <a:endParaRPr lang="th-TH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แผนผังลำดับงาน: สิ้นสุด 22"/>
          <p:cNvSpPr/>
          <p:nvPr/>
        </p:nvSpPr>
        <p:spPr>
          <a:xfrm>
            <a:off x="1000108" y="3452802"/>
            <a:ext cx="2857520" cy="571504"/>
          </a:xfrm>
          <a:prstGeom prst="flowChartTerminator">
            <a:avLst/>
          </a:prstGeom>
          <a:noFill/>
          <a:ln>
            <a:solidFill>
              <a:srgbClr val="00B050"/>
            </a:solidFill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แผนผังลำดับงาน: สิ้นสุด 30"/>
          <p:cNvSpPr/>
          <p:nvPr/>
        </p:nvSpPr>
        <p:spPr>
          <a:xfrm>
            <a:off x="1164929" y="5810256"/>
            <a:ext cx="3393305" cy="642942"/>
          </a:xfrm>
          <a:prstGeom prst="flowChartTerminator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33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โรคทางพันธุกรรมที่ได้รับการถ่ายทอด</a:t>
            </a:r>
          </a:p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มาจากบิดามารดาหรือ</a:t>
            </a:r>
            <a:r>
              <a:rPr lang="th-TH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บรรพบุรุษ</a:t>
            </a:r>
            <a:endParaRPr lang="th-TH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แผนผังลำดับงาน: สิ้นสุด 29"/>
          <p:cNvSpPr/>
          <p:nvPr/>
        </p:nvSpPr>
        <p:spPr>
          <a:xfrm>
            <a:off x="1071546" y="5738818"/>
            <a:ext cx="3571900" cy="785818"/>
          </a:xfrm>
          <a:prstGeom prst="flowChartTerminator">
            <a:avLst/>
          </a:prstGeom>
          <a:noFill/>
          <a:ln>
            <a:solidFill>
              <a:srgbClr val="00B050"/>
            </a:solidFill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84" y="1666852"/>
            <a:ext cx="5143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โรคเร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ติ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โนบลาสโต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dirty="0" err="1" smtClean="0">
                <a:latin typeface="TH SarabunPSK" pitchFamily="34" charset="-34"/>
                <a:cs typeface="TH SarabunPSK" pitchFamily="34" charset="-34"/>
              </a:rPr>
              <a:t>Retinoblas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dirty="0" err="1" smtClean="0">
                <a:latin typeface="TH SarabunPSK" pitchFamily="34" charset="-34"/>
                <a:cs typeface="TH SarabunPSK" pitchFamily="34" charset="-34"/>
              </a:rPr>
              <a:t>Toma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มีอาการทำให้ตาบอดตั้งแต่กำเนิด  เนื่องจาก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เด็กเกิดใหม่มียีนที่ทำให้เกิดโรคขึ้น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ตาบอดสี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(Color blindness)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เป็นความผิดปกติที่ไม่สามารถแยกสีแดงและสีเขียวได้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เนื่องจากความบกพร่องของยีนที่ควบคุม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๘. ภาวะเผือก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(Albinism)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ปกติร่างกายคนเรามีสารชนิดหนึ่งเรียกว่า เมลา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นิน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เป็นตัว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ทำให้ผมและผิวหนังเป็นสีดำ น้ำตาล ทอง ขาว คล้ำ  ซึ่งสีจะแตกต่างกันไปในแต่ละคน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โดยมียีนเป็นตัวกำหนด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๙. ภูมิแพ้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(Allergy)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เกิดจากการเปลี่ยนแปลงภายในร่างกายที่ไวจนผิดปกติต่อบางสิ่งบางอย่าง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เช่น ฝุ่น ควัน เกสรดอกไม้ เชื้อรา  ซึ่งทำให้เกิดอาการแพ้ขึ้น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928670" y="4095744"/>
            <a:ext cx="1801405" cy="587655"/>
            <a:chOff x="1219200" y="2855737"/>
            <a:chExt cx="1801405" cy="587655"/>
          </a:xfrm>
        </p:grpSpPr>
        <p:sp>
          <p:nvSpPr>
            <p:cNvPr id="5" name="สี่เหลี่ยมมุมมน 4"/>
            <p:cNvSpPr/>
            <p:nvPr/>
          </p:nvSpPr>
          <p:spPr>
            <a:xfrm>
              <a:off x="1290638" y="2855737"/>
              <a:ext cx="1643074" cy="428628"/>
            </a:xfrm>
            <a:prstGeom prst="roundRect">
              <a:avLst/>
            </a:prstGeom>
            <a:ln w="28575">
              <a:solidFill>
                <a:srgbClr val="FF0066"/>
              </a:solidFill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H SarabunPSK" pitchFamily="34" charset="-34"/>
                  <a:cs typeface="TH SarabunPSK" pitchFamily="34" charset="-34"/>
                </a:rPr>
                <a:t>  </a:t>
              </a:r>
              <a:r>
                <a:rPr lang="th-TH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๒. สิ่งแวดล้อม</a:t>
              </a:r>
              <a:endPara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6" name="รูปภาพ 5" descr="kapook_5153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9200" y="3119544"/>
              <a:ext cx="1801405" cy="323848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1071546" y="4810124"/>
            <a:ext cx="5143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สิ่งแวดล้อมต่างๆ เริ่มมีอิทธิพลต่อตัวเด็กนับตั้งแต่การปฏิสนธิในครรภ์มารดาจนกระทั่งคลอดมาเป็นทารกและเจริญเติบโตพัฒนาการผ่านวัยต่างๆ ต่อไปตามลำดับ ตามปกติเด็กในวัยเดียวกันจะมีอัตราการเจริญเติบโตและพัฒนาการในทุกๆ ด้านเหมือนกันหรือใกล้เคียงกัน แต่เด็กที่อยู่ในสภาพแวดล้อมที่ดีและเหมาะสมกว่า มักมีโอกาสเจริญเติบโตและพัฒนาการได้เต็มตามศักยภาพทางพันธุกรรมของตนได้มากกว่า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สิ่งแวดล้อมเป็นองค์ประกอบที่มีอิทธิพลต่อการเจริญเติบโตและพัฒนาการไม่ยิ่งหย่อนไปกว่าพันธุกรรม โดยเฉพาะอย่างยิ่งถ้าสิ่งแวดล้อมนั้นเป็นไปอย่างไม่สมบูรณ์และส่งผลกระทบในเชิงลบต่อตัวเด็ก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แผนผังลำดับงาน: สิ้นสุด 8"/>
          <p:cNvSpPr/>
          <p:nvPr/>
        </p:nvSpPr>
        <p:spPr>
          <a:xfrm>
            <a:off x="1093491" y="6953264"/>
            <a:ext cx="3393305" cy="642942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33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ปัจจัยที่ส่งผลต่อการเจริญเติบโตและพัฒนาการด้านร่างกาย จิตใจ อารมณ์</a:t>
            </a:r>
            <a:endParaRPr lang="th-TH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แผนผังลำดับงาน: สิ้นสุด 10"/>
          <p:cNvSpPr/>
          <p:nvPr/>
        </p:nvSpPr>
        <p:spPr>
          <a:xfrm>
            <a:off x="1000108" y="6881826"/>
            <a:ext cx="3571900" cy="785818"/>
          </a:xfrm>
          <a:prstGeom prst="flowChartTerminator">
            <a:avLst/>
          </a:prstGeom>
          <a:noFill/>
          <a:ln>
            <a:solidFill>
              <a:srgbClr val="00B050"/>
            </a:solidFill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84" y="8024834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๑. สิ่งแวดล้อมก่อนเกิด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เป็นเรื่องที่เกิดขึ้นหลังการปฏิสนธิแล้ว สิ่งแวดล้อมนี้  ได้แก่ ร่างกายของมารดานั่นเอง  สุขภาพและ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สวัสดิ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ภาพของมารดาจึงเป็นสิ่งสำคัญที่อาจมีผลกระทบ กระเทือนต่อทารกในครรภ์มาก โยเฉพาะอย่างยิ่งเรื่องอาหารการกินและการปฏิบัติตน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ของมารดาในขณะตั้งครรภ์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๙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84" y="1738290"/>
            <a:ext cx="485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๒. ภาวะทางโภชนาการ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ภาวะทางโภชนาการมีความสำคัญต่อทารกในครรภ์ มารดา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ที่ขาดสารอาหารขณะตั้งครรภ์จะมีผลทำให้บุตรมีน้ำหนักแรกเกิดน้อย ส่วนจะมีผลกระทบต่อการเจริญเติบโตมากน้อยเพียงใดย่อมขึ้นอยู่กับระดับความรุนแรงและระยะเวลา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ของการขาดสารอาหารนั้นๆ</a:t>
            </a:r>
          </a:p>
          <a:p>
            <a:r>
              <a:rPr lang="th-TH" sz="1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๓. โรคภัยไข้เจ็บ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โรคต่างๆ เช่น ซิฟิลิส หัดเยอรมัน  จะมีผลต่ออัตราการเจริญเติบโตและพัฒนาการของเด็กตั้งแต่อยู่ในครรภ์ ส่งผลกระทบทำให้เด็กมีน้ำหนักแรกเกิดน้อย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หรืออาจทำให้เด็กพิการแต่กำเนิด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แผนผังลำดับงาน: สิ้นสุด 5"/>
          <p:cNvSpPr/>
          <p:nvPr/>
        </p:nvSpPr>
        <p:spPr>
          <a:xfrm>
            <a:off x="1022053" y="3738554"/>
            <a:ext cx="3393305" cy="642942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33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ปัจจัยที่ส่งผลต่อการเจริญเติบโตพัฒนาการด้านสังคม และสติปัญญา</a:t>
            </a:r>
            <a:endParaRPr lang="th-TH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แผนผังลำดับงาน: สิ้นสุด 7"/>
          <p:cNvSpPr/>
          <p:nvPr/>
        </p:nvSpPr>
        <p:spPr>
          <a:xfrm>
            <a:off x="928670" y="3667116"/>
            <a:ext cx="3571900" cy="785818"/>
          </a:xfrm>
          <a:prstGeom prst="flowChartTerminator">
            <a:avLst/>
          </a:prstGeom>
          <a:noFill/>
          <a:ln>
            <a:solidFill>
              <a:srgbClr val="00B050"/>
            </a:solidFill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1142984" y="4667248"/>
            <a:ext cx="5143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๑. ฐานะทางเศรษฐกิจ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สภาพเศรษฐกิจย่อมมีผลกระทบต่อภาวะโภชนาการและสุขภาพของเด็กได้ เช่น ครอบครัวที่มีฐานะยากจน ขาดแคลนเงินในการซื้ออาหารที่ดีและมีประโยชน์มารับประทาน จะทำให้การพัฒนาการด้านต่างๆ เป็นไปอย่างช้าๆ ในบางกรณีครอบครัวมีฐานะทางเศรษฐกิจดีแต่ขาดความรู้ในเรื่องการกินอย่างถูกต้อง ก็ทำให้การเจริญเติบโตและพัฒนาการไม่ดีเท่าที่ควร</a:t>
            </a:r>
          </a:p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๒. การเลี้ยงดู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ถ้าเด็กได้รับการเลี้ยงดูที่ดีอยู่ในครอบครัวที่มีความสุข เด็กก็จะมีพัฒนาการที่ดีแต่ถ้าอยู่ในครอบครัวและสิ่งแวดล้อมที่ไม่ดี เช่น ครอบครัวที่แตกแยกพ่อแม่ทะเลาะวิวาทกันเป็นประจำ ก็ทำให้เด็กมีปัญหาซึ่งส่งผลกระทบต่อการพัฒนาการของเด็กด้วย</a:t>
            </a:r>
          </a:p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๓. การศึกษา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เด็กที่ได้รับการศึกษาสูง มีการศึกษาที่ดีจะมีการพัฒนาการที่ดีมากกว่าเด็ก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ที่ไม่ได้รับการศึกษาหรือได้รับการศึกษาน้อย</a:t>
            </a:r>
          </a:p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สิ่งแวดล้อมทางสังคม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ได้แก่ คนและกลุ่มชนหรือชุมชนต่างๆ รวมทั้งอุดมการณ์หรือสภาพการณ์ที่สืบเนื่องมาจากการกระทำหรือความคิดของคน เช่น ขนบธรรมเนียม ประเพณี ลัทธิ ศาสนา  เป็นต้น  ซึ่งรวมแล้วเป็นสภาพของสังคมที่ส่งผลต่อสุขภาพของบุคคล</a:t>
            </a:r>
          </a:p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๕. บริการสุขภาพ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แหล่งบริการสุขภาพมีหลายรูปแบบที่จัดขึ้นในสังคมมีรูปแบบและมีขนาดแตกต่างกัน  ซึ่งแหล่งบริการที่ดำเนินการโดยหน่วยงานของรัฐและเอกชน ได้แก่ การป้องกันโรค การรักษาโรค การส่งเสริมสุขภาพและการฟื้นฟูสมรรถภาพ ต้องจัดให้มีคุณภาพที่ดีและปริมาณที่เพียงพอต่อความต้องการของประชาชน ซึ่งรวมทั้งการเจริญเติบโตและพัฒนาการ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ของเด็กๆ ด้วย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๑๐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3" name="กลุ่ม 2"/>
          <p:cNvGrpSpPr/>
          <p:nvPr/>
        </p:nvGrpSpPr>
        <p:grpSpPr>
          <a:xfrm>
            <a:off x="1214422" y="1738290"/>
            <a:ext cx="1801405" cy="587655"/>
            <a:chOff x="1219200" y="2855737"/>
            <a:chExt cx="1801405" cy="587655"/>
          </a:xfrm>
        </p:grpSpPr>
        <p:sp>
          <p:nvSpPr>
            <p:cNvPr id="4" name="สี่เหลี่ยมมุมมน 3"/>
            <p:cNvSpPr/>
            <p:nvPr/>
          </p:nvSpPr>
          <p:spPr>
            <a:xfrm>
              <a:off x="1290638" y="2855737"/>
              <a:ext cx="1643074" cy="428628"/>
            </a:xfrm>
            <a:prstGeom prst="roundRect">
              <a:avLst/>
            </a:prstGeom>
            <a:ln w="28575">
              <a:solidFill>
                <a:srgbClr val="FF0066"/>
              </a:solidFill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H SarabunPSK" pitchFamily="34" charset="-34"/>
                  <a:cs typeface="TH SarabunPSK" pitchFamily="34" charset="-34"/>
                </a:rPr>
                <a:t>๓. การอบรมเลี้ยงดู</a:t>
              </a:r>
              <a:endPara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5" name="รูปภาพ 4" descr="kapook_5153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9200" y="3119544"/>
              <a:ext cx="1801405" cy="323848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1000108" y="2309794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ครอบครัวเป็นสถาบันแรกและเป็นสถาบันที่เล็กที่สุดของสังคม และมีอิทธิพล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ต่อการพัฒนาการด้านต่างๆ มากที่สุด  ทำหน้าที่วางรากฐานบุคลิกลักษณะและการดำเนินชีวิตของบุคคล  ทำให้แต่ละบุคคลมีลักษณะแตกต่างกัน  เนื่องจากได้รับการเลี้ยงดู  อบรมสั่งสอน  ขัดเกลา  ถ่ายทอดความคิด  ความรู้สึก  คุณธรรม  จริยธรรม  พฤติกรรม  และประสบการณ์ต่างๆ  จากครอบครัวที่แตกต่างกัน  ดังนั้นคนจะดีหรือเลวก็ต้องมาจากพื้นฐานการอบรมเลี้ยงดูของครอบครัวก่อน  ด้วยเหตุนี้ผู้ที่รับภาระหน้าที่ในการเลี้ยงดูเด็กจึงควรเป็นผู้มีสุขภาพดีทั้ง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ทางกายและจิตใจ  ไม่เกรี้ยวกราดหรือควบคุมขู่บังคับเด็ก เพราะจะมีผลสะท้อนให้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เด็กที๋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เจริญเติบโตขึ้นเป็นผู้มีบุคลิกภาพอ่อนแอ ประสาทอ่อน ไม่มีความมั่นใจ ขาดความเข้าใจ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ไม่ยอมรับผู้อื่น ก้าวร้าว และก่อกวนผู้อื่น  เป็นต้น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รูปภาพ 7" descr="1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50" y="4953000"/>
            <a:ext cx="1824032" cy="136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รูปภาพ 8" descr="original_311970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14" y="4955240"/>
            <a:ext cx="1825200" cy="13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๑๑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8" name="กลุ่ม 7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9" name="รูปภาพ 8" descr="BUNTINGM.W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10" name="สี่เหลี่ยมผืนผ้า 9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28736" y="2595546"/>
            <a:ext cx="4857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tabLst>
                <a:tab pos="539750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women.postjung.com</a:t>
            </a:r>
          </a:p>
          <a:p>
            <a:pPr>
              <a:tabLst>
                <a:tab pos="539750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www.mahatai.org</a:t>
            </a:r>
          </a:p>
          <a:p>
            <a:pPr>
              <a:tabLst>
                <a:tab pos="539750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www.thaibiotech.info</a:t>
            </a:r>
          </a:p>
          <a:p>
            <a:pPr>
              <a:tabLst>
                <a:tab pos="539750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www.sci.nu.ac.th</a:t>
            </a: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42984" y="2381232"/>
            <a:ext cx="53238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๒ สวยใสในวัยเรียน</a:t>
            </a:r>
            <a:endParaRPr lang="th-TH" sz="1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๑๒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43" name="รูปภาพ 42" descr="kapook_dookdik_21118_6918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8" y="1381100"/>
            <a:ext cx="4362450" cy="66675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1626708" y="1538606"/>
            <a:ext cx="2789546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เฉลยแบบทดสอบก่อน-หลังเรียน</a:t>
            </a:r>
          </a:p>
        </p:txBody>
      </p:sp>
    </p:spTree>
    <p:extLst>
      <p:ext uri="{BB962C8B-B14F-4D97-AF65-F5344CB8AC3E}">
        <p14:creationId xmlns="" xmlns:p14="http://schemas.microsoft.com/office/powerpoint/2010/main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วงรี 8"/>
          <p:cNvSpPr/>
          <p:nvPr/>
        </p:nvSpPr>
        <p:spPr>
          <a:xfrm>
            <a:off x="2285992" y="1381100"/>
            <a:ext cx="2428892" cy="569096"/>
          </a:xfrm>
          <a:prstGeom prst="ellipse">
            <a:avLst/>
          </a:prstGeom>
          <a:solidFill>
            <a:srgbClr val="FFFF66"/>
          </a:solidFill>
          <a:ln w="28575">
            <a:solidFill>
              <a:srgbClr val="0033CC"/>
            </a:solidFill>
            <a:prstDash val="dash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2047926" y="1572639"/>
            <a:ext cx="2799990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nvex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th-TH" sz="4000" b="1" dirty="0">
              <a:ln w="11430"/>
              <a:solidFill>
                <a:srgbClr val="0033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Eucrosia New" pitchFamily="18" charset="-34"/>
              <a:cs typeface="Eucrosia New" pitchFamily="18" charset="-34"/>
            </a:endParaRPr>
          </a:p>
        </p:txBody>
      </p:sp>
      <p:pic>
        <p:nvPicPr>
          <p:cNvPr id="11" name="รูปภาพ 10" descr="kapook_265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02" y="7453330"/>
            <a:ext cx="3045504" cy="564210"/>
          </a:xfrm>
          <a:prstGeom prst="rect">
            <a:avLst/>
          </a:prstGeom>
        </p:spPr>
      </p:pic>
      <p:sp>
        <p:nvSpPr>
          <p:cNvPr id="12" name="สี่เหลี่ยมผืนผ้า 11"/>
          <p:cNvSpPr/>
          <p:nvPr/>
        </p:nvSpPr>
        <p:spPr>
          <a:xfrm>
            <a:off x="3000372" y="1452538"/>
            <a:ext cx="9252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คำนำ</a:t>
            </a:r>
            <a:endParaRPr lang="th-TH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857232" y="3022968"/>
            <a:ext cx="557216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ชุดการเรียนการสอนรายวิชาสุขศึกษาและพลศึกษา เรื่อง การสร้างเสริมสุขภาพในวัยเรียน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๒ สวยใสในวัยเรียน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สร้างขึ้นประกอบด้วยเนื้อหาสาระเกี่ยวกับปรับตัวต่อการเปลี่ยนแปลงด้านร่างกาย จิตใจ อารมณ์ สังคม และสติปัญญา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ในวัยรุ่นอย่างเหมาะสมกับวัย  และระบบปัจจัยที่มีผลผลกระทบต่อการเจริญเติบโตและพัฒนาการ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ด้านร่างกาย จิตใจ อารมณ์ สังคม และสติปัญญา  ตามหลักสูตรแกนกลางการศึกษาขั้นพื้นฐาน 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พุทธศักราช ๒๕๕๑ 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ชุดการเรียนการสอนเล่มนี้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การสร้างเสริมสุขภาพในวัยเรียน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เพื่อเป็นแหล่งการเรียนรู้เพิ่มเติมจากตำราเรียน มีคำถามทบทวนบทเรียน  มีแบบทดสอบก่อนเรียน  และแบบทดสอบหลังเรียน  ซึ่งนักเรียนสามารถเรียนรู้เนื้อหาสาระได้ด้วยตนเอง ตามความสนใจ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และศักยภาพของนักเรียนเอง  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ผู้จัดทำมีความปรารถนาอย่างยิ่งที่จะให้ผู้ที่ศึกษาชุดการเรียนการสอนเล่มนี้ ได้ผลบรรลุจุดมุ่งหมายทุกท่าน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6" name="รูปภาพ 15" descr="kapook_784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2" y="2524108"/>
            <a:ext cx="2457450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วงรี 8"/>
          <p:cNvSpPr/>
          <p:nvPr/>
        </p:nvSpPr>
        <p:spPr>
          <a:xfrm>
            <a:off x="1928802" y="1452538"/>
            <a:ext cx="3071834" cy="783410"/>
          </a:xfrm>
          <a:prstGeom prst="ellipse">
            <a:avLst/>
          </a:prstGeom>
          <a:solidFill>
            <a:srgbClr val="FFFF66"/>
          </a:solidFill>
          <a:ln>
            <a:solidFill>
              <a:srgbClr val="0033C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2047926" y="1572639"/>
            <a:ext cx="2799990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nvex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th-TH" sz="4000" b="1" dirty="0">
              <a:ln w="11430"/>
              <a:solidFill>
                <a:srgbClr val="0033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Eucrosia New" pitchFamily="18" charset="-34"/>
              <a:cs typeface="Eucrosi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000372" y="1595414"/>
            <a:ext cx="9252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สารบัญ</a:t>
            </a:r>
            <a:endParaRPr lang="th-TH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6" name="รูปภาพ 15" descr="kapook_78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2" y="2738422"/>
            <a:ext cx="2457450" cy="180975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1014847" y="3099563"/>
            <a:ext cx="52925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เรื่อง		หน้า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คำแนะนำการใช้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	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มาตรฐานและตัวชี้วัด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r>
              <a:rPr lang="th-TH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ปัจจัยที่มีผลกระทบต่อการเจริญเติบโตและพัฒนาการด้านร่างกาย </a:t>
            </a:r>
          </a:p>
          <a:p>
            <a:pPr>
              <a:tabLst>
                <a:tab pos="4754563" algn="l"/>
              </a:tabLst>
            </a:pPr>
            <a:r>
              <a:rPr lang="th-TH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จิตใจ อารมณ์ สังคม และสติปัญญาในวัยรุ่น	๖</a:t>
            </a: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6672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บรรณานุกรม	๑๑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6672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เฉลย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4" name="รูปภาพ 13" descr="kapook_265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2" y="7453330"/>
            <a:ext cx="2428892" cy="44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วงรี 8"/>
          <p:cNvSpPr/>
          <p:nvPr/>
        </p:nvSpPr>
        <p:spPr>
          <a:xfrm>
            <a:off x="1214422" y="1452538"/>
            <a:ext cx="4143404" cy="785818"/>
          </a:xfrm>
          <a:prstGeom prst="ellipse">
            <a:avLst/>
          </a:prstGeom>
          <a:solidFill>
            <a:srgbClr val="FFFF66"/>
          </a:solidFill>
          <a:ln>
            <a:solidFill>
              <a:srgbClr val="0033C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2047926" y="1572639"/>
            <a:ext cx="2799990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nvex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th-TH" sz="4000" b="1" dirty="0">
              <a:ln w="11430"/>
              <a:solidFill>
                <a:srgbClr val="0033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Eucrosia New" pitchFamily="18" charset="-34"/>
              <a:cs typeface="Eucrosia New" pitchFamily="18" charset="-34"/>
            </a:endParaRPr>
          </a:p>
        </p:txBody>
      </p:sp>
      <p:pic>
        <p:nvPicPr>
          <p:cNvPr id="11" name="รูปภาพ 10" descr="kapook_265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0" y="8382024"/>
            <a:ext cx="2428892" cy="449979"/>
          </a:xfrm>
          <a:prstGeom prst="rect">
            <a:avLst/>
          </a:prstGeom>
        </p:spPr>
      </p:pic>
      <p:pic>
        <p:nvPicPr>
          <p:cNvPr id="16" name="รูปภาพ 15" descr="kapook_784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30" y="2738422"/>
            <a:ext cx="2457450" cy="180975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1428736" y="1666852"/>
            <a:ext cx="37401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คำแนะนำการใช้ชุดการเรียนการสอนสำหรับครู</a:t>
            </a:r>
            <a:endParaRPr lang="th-TH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071546" y="3238488"/>
            <a:ext cx="5292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เพื่อให้นักเรียนได้ศึกษาค้นคว้าด้วยตนเอง  ทั้งนักเรียนที่เรียนดีและนักเรียนที่เรียนช้า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๒. ใช้ประกอบการสอนในแผนการจัดการเรียนรู้  เพื่อนักเรียนจะได้ศึกษาหาค้นคว้า ปฏิบัติ</a:t>
            </a: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   กิจกรรมการเรียนรู้ตามหลักสูตรที่กำหนด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๓. ชุดการเรียนการสอนนี้สามารถนำไปประเมินผลการสอนผลผ่านจุดประสงค์  กลุ่มสาระ</a:t>
            </a: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   การเรียนรู้สุขศึกษาและพลศึกษาได้  โดยประเมินจากแบบทดสอบ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pPr lvl="0"/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ศึกษาแผนการจัดการเรียนรู้ซึ่งประกอบด้วยสาระการเรียนรู้  จุดประสงค์การเรียนรู้  เนื้อหา</a:t>
            </a: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  กิจกรรมการเรียนรู้  สื่อการเรียนการสอน  การวัดผล</a:t>
            </a:r>
            <a:r>
              <a:rPr lang="th-TH" sz="160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ประเมินผล  ให้</a:t>
            </a: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๒. ชี้แจงให้นักเรียนอ่านคำแนะนำการใช้ชุดการเรียนการสอนอย่างละเอียด และปฏิบัติตาม</a:t>
            </a: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  ขั้นตอนจนจบ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๓. เตรียมวัสดุอุปกรณ์ตามความเหมาะสมของกิจกรรม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๔. สังเกตการปฏิบัติกิจกรรมของผู้เรียนตามขั้นตอน ถ้านักเรียนคนใดศึกษาชุดการเรียนการสอน</a:t>
            </a: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   แล้วยังไม่เข้าใจ  ครูควรชี้แนะเสริมให้นักเรียนได้ฝึกปฏิบัติบ่อยๆ ทั้งที่บ้าน และโรงเรียน</a:t>
            </a: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   จะทำให้เข้าใจชุดการเรียนการสอนได้ดียิ่งขึ้น</a:t>
            </a:r>
            <a:endParaRPr lang="en-US" sz="160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๕. ผลการปฏิบัติกิจกรรมสามารถนำไปประกอบการพิจารณาผ่านจุดประสงค์โดยครูผู้สอน</a:t>
            </a:r>
          </a:p>
          <a:p>
            <a:pPr lvl="0"/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๖. ประเมินผลกิจกรรมตามขั้นตอน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วงรี 8"/>
          <p:cNvSpPr/>
          <p:nvPr/>
        </p:nvSpPr>
        <p:spPr>
          <a:xfrm>
            <a:off x="1428736" y="1523976"/>
            <a:ext cx="4429156" cy="711972"/>
          </a:xfrm>
          <a:prstGeom prst="ellipse">
            <a:avLst/>
          </a:prstGeom>
          <a:solidFill>
            <a:srgbClr val="FFFF66"/>
          </a:solidFill>
          <a:ln>
            <a:solidFill>
              <a:srgbClr val="0033C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2061778" y="1572639"/>
            <a:ext cx="3125571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nvex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th-TH" sz="4000" b="1" dirty="0">
              <a:ln w="11430"/>
              <a:solidFill>
                <a:srgbClr val="0033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Eucrosia New" pitchFamily="18" charset="-34"/>
              <a:cs typeface="Eucrosia New" pitchFamily="18" charset="-34"/>
            </a:endParaRPr>
          </a:p>
        </p:txBody>
      </p:sp>
      <p:pic>
        <p:nvPicPr>
          <p:cNvPr id="11" name="รูปภาพ 10" descr="kapook_265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6" y="8445682"/>
            <a:ext cx="2500330" cy="414963"/>
          </a:xfrm>
          <a:prstGeom prst="rect">
            <a:avLst/>
          </a:prstGeom>
        </p:spPr>
      </p:pic>
      <p:pic>
        <p:nvPicPr>
          <p:cNvPr id="16" name="รูปภาพ 15" descr="kapook_784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30" y="2738422"/>
            <a:ext cx="2457450" cy="180975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1571612" y="1666852"/>
            <a:ext cx="4160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คำแนะนำการใช้ชุดการเรียนการสอนสำหรับนักเรียน</a:t>
            </a:r>
            <a:endParaRPr lang="th-TH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00108" y="3309926"/>
            <a:ext cx="5292588" cy="47705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เพื่อให้นักเรียนได้ศึกษาค้นคว้าด้วยตนเอง  สามารถนำความรู้ที่ได้จากการอ่าน และ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การฝึกปฏิบัติไปใช้ในชีวิตประจำวัน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นักเรียนปฏิบัติงานได้อย่างถูกต้อง  มีความรู้  ความสามารถเหมาะสมกับวัย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ศึกษาเนื้อหาและกิจกรรมในชุดการเรียนการสอน  นักเรียนจะทราบว่า  เมื่อเรียนจบ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ทุกบทเรียนแล้วจะสามารถปฏิบัติกิจกรรมใดได้บ้าง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ทำแบบทดสอบก่อนเรียน ตามความเข้าใจของตนเองแม้คำตอบผิดก็ไม่เป็นไร  นักเรียน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ต้องศึกษาบทเรียนจนจบทุกตอนแล้วจะสามารถตอบคำถามได้ถูกต้อง  ในขั้นตอนสุดท้าย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ชุดการเรียนการสอนนี้เสนอเนื้อเรื่องเป็นส่วนย่อยๆ บรรจุลงเนื้อหาตามลำดับต่อเนื่องกันไป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ในบางเนื้อหาจะมีคำถามง่ายๆ เพื่อเป็นการซักซ้อมความเข้าใจให้นักเรียนปฏิบัติตามคำสั่ง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ตอบคำถามแล้วตรวจคำตอบในหน้าต่อไป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ถ้านักเรียนตอบคำถามถูก  แสดงว่าเข้าใจดีแล้ว  ให้อ่านเนื้อหาต่อไปได้  แต่ถ้าตอบคำถามผิด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ต้องกลับไปอ่านเนื้อหาเดิมให้เข้าใจ  ตอบคำถามอีกครั้งจนตอบถูก  แล้วจึงอ่านเนื้อหาต่อไป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ไม่ควรดูคำตอบก่อนตอบคำถามเป็นอันขาด  เพราะจะทำให้นักเรียนไม่เข้าใจบทเรียน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อย่างแท้จริง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บางบทเรียนมีคำแนะนำให้นักเรียนไปฝึกปฏิบัติด้วย  นักเรียนต้องลองปฏิบัติให้ได้ตาม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คำแนะนำ  จะทำให้เกิดความรู้และเข้าใจได้ดียิ่งขึ้น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๒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42984" y="1238224"/>
            <a:ext cx="5286412" cy="772519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ปรับตัวต่อการเปลี่ยนแปลงด้านร่างกาย จิตใจ  อารมณ์ สังคม 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และสติปัญญาในวัยรุ่นอย่างเหมาะสมกับวัย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ระบุปัจจัยที่มีผลกระทบต่อการเจริญเติบโตและพัฒนาการด้านร่างกาย จิตใจ อารมณ์ สังคมและสติปัญญา เช่น พันธุกรรม สิ่งแวดล้อม และการอบรมเลี้ยงดู  เป็นต้น</a:t>
            </a: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มาตรฐาน พ ๑.๑ 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เข้าใจธรรมชาติของการเจริญเติบโตและพัฒนาการของมนุษย์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อธิบายการเปลี่ยนแปลงด้านร่างกาย  จิตใจ  อารมณ์  สังคม และสติปัญญาในวัยรุ่น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ระบุปัจจัยที่มีผลกระทบต่อการเจริญเติบโต และพัฒนาการด้านร่างกาย จิตใจ อารมณ์ สังคม และสติปัญญาในวัยรุ่น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วัยรุ่นเป็นวัยที่มีการเปลี่ยนแปลงเข้าสู่วุฒิภาวะทั้งร่างกาย จิตใจ อารมณ์ และสังคม 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จึงนับว่าเป็นวิกฤติช่วงหนึ่งของชีวิต เนื่องจากเป็นช่วงต่อของวัยเด็กและวัยผู้ใหญ่ โดยเฉพาะ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อย่างยิ่งในระยะต้นของวัยจะมีการเปลี่ยนแปลงเกิดขึ้นมากมาย การเปลี่ยนแปลงดังกล่าวจะมีผลต่อความสัมพันธ์ระหว่างวัยรุ่นด้วยกันเอง บุคคลในครอบครัว และบุคคลใกล้ชิดในสังคม  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หากวัยรุ่นเอาใจใส่ดูแลตนเอง และปฏิบัติตนอย่างถูกต้อง จะทำให้กระบวนการเปลี่ยนแปลงดังกล่าวเป็นไปอย่างเหมาะสม ทำให้วัยรุ่นสามารถปรับตัวและใช้ชีวิตอยู่ในสังคมได้อย่าง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มีความสุข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วัยรุ่น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การเปลี่ยนแปลงในวัยรุ่น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การเปลี่ยนแปลงทางด้านร่างกาย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การเปลี่ยนแปลงทางด้านจิตใจและอารมณ์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การเปลี่ยนแปลงทางด้านเพศ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การเปลี่ยนแปลงทางด้านสติปัญญา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๗. การเปลี่ยนแปลงทางด้านสังคม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๘. การส่งเสริมสุขภาพของวัยรุ่น</a:t>
            </a: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๓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7" name="รูปภาพ 6" descr="GraphicFlower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50" y="7606534"/>
            <a:ext cx="933451" cy="1799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071546" y="2238356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00108" y="2595546"/>
            <a:ext cx="4929222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1600" dirty="0" smtClean="0"/>
              <a:t>๑. ข้อใดจัดเป็นช่วงอายุของวัยรุ่นตอนต้น </a:t>
            </a:r>
            <a:endParaRPr lang="en-US" sz="1600" dirty="0" smtClean="0"/>
          </a:p>
          <a:p>
            <a:r>
              <a:rPr lang="th-TH" sz="1600" dirty="0" smtClean="0"/>
              <a:t>     ก. ชาย ๑๐-๑๔ ปี หญิง ๑๐-๑๔ ปี </a:t>
            </a:r>
            <a:endParaRPr lang="en-US" sz="1600" dirty="0" smtClean="0"/>
          </a:p>
          <a:p>
            <a:r>
              <a:rPr lang="th-TH" sz="1600" dirty="0" smtClean="0"/>
              <a:t>     ข. ชาย ๑๒-๑๔ ปี หญิง ๑๐-๑๔ ปี </a:t>
            </a:r>
            <a:endParaRPr lang="en-US" sz="1600" dirty="0" smtClean="0"/>
          </a:p>
          <a:p>
            <a:r>
              <a:rPr lang="th-TH" sz="1600" dirty="0" smtClean="0"/>
              <a:t>     ค. ชาย ๑๒-๑๖ ปี หญิง ๑๐-๑๔ ปี </a:t>
            </a:r>
            <a:endParaRPr lang="en-US" sz="1600" dirty="0" smtClean="0"/>
          </a:p>
          <a:p>
            <a:r>
              <a:rPr lang="th-TH" sz="1600" dirty="0" smtClean="0"/>
              <a:t>     ง. ชาย ๑๔-๑๖ ปี หญิง ๑๒-๑๔ ปี </a:t>
            </a:r>
            <a:endParaRPr lang="en-US" sz="1600" dirty="0" smtClean="0"/>
          </a:p>
          <a:p>
            <a:r>
              <a:rPr lang="th-TH" sz="1600" dirty="0" smtClean="0"/>
              <a:t>๒. ข้อใดจัดเป็นช่วงอายุของวัยรุ่นตอนกลาง </a:t>
            </a:r>
            <a:endParaRPr lang="en-US" sz="1600" dirty="0" smtClean="0"/>
          </a:p>
          <a:p>
            <a:r>
              <a:rPr lang="th-TH" sz="1600" dirty="0" smtClean="0"/>
              <a:t>    ก. ชาย ๑๔-๑๖ ปี หญิง ๑๒-๑๔ ปี </a:t>
            </a:r>
            <a:endParaRPr lang="en-US" sz="1600" dirty="0" smtClean="0"/>
          </a:p>
          <a:p>
            <a:r>
              <a:rPr lang="th-TH" sz="1600" dirty="0" smtClean="0"/>
              <a:t>    ข. ชาย ๑๕-๑๗ ปี หญิง ๑๔-๑๖ ปี	 </a:t>
            </a:r>
            <a:endParaRPr lang="en-US" sz="1600" dirty="0" smtClean="0"/>
          </a:p>
          <a:p>
            <a:r>
              <a:rPr lang="th-TH" sz="1600" dirty="0" smtClean="0"/>
              <a:t>    ค. ชาย ๑๖</a:t>
            </a:r>
            <a:r>
              <a:rPr lang="th-TH" sz="1600" dirty="0" smtClean="0">
                <a:cs typeface="+mj-cs"/>
              </a:rPr>
              <a:t>-</a:t>
            </a:r>
            <a:r>
              <a:rPr lang="th-TH" sz="1600" dirty="0" smtClean="0"/>
              <a:t>๑๘ ปี หญิง ๑๔-๑๗ ปี </a:t>
            </a:r>
            <a:endParaRPr lang="en-US" sz="1600" dirty="0" smtClean="0"/>
          </a:p>
          <a:p>
            <a:r>
              <a:rPr lang="th-TH" sz="1600" dirty="0" smtClean="0"/>
              <a:t>    ง. ชาย ๑๖-๒๐ ปี หญิง ๑๔-๑๘ ปี </a:t>
            </a:r>
            <a:endParaRPr lang="en-US" sz="1600" dirty="0" smtClean="0"/>
          </a:p>
          <a:p>
            <a:r>
              <a:rPr lang="th-TH" sz="1600" dirty="0" smtClean="0"/>
              <a:t>๓. ข้อใดจัดเป็นช่วงอายุของวัยรุ่นตอนปลาย </a:t>
            </a:r>
            <a:endParaRPr lang="en-US" sz="1600" dirty="0" smtClean="0"/>
          </a:p>
          <a:p>
            <a:r>
              <a:rPr lang="th-TH" sz="1600" dirty="0" smtClean="0"/>
              <a:t>    ก. ชาย ๑๘-๒๐ ปี หญิง ๑๕-๑๗ ปี </a:t>
            </a:r>
            <a:endParaRPr lang="en-US" sz="1600" dirty="0" smtClean="0"/>
          </a:p>
          <a:p>
            <a:r>
              <a:rPr lang="th-TH" sz="1600" dirty="0" smtClean="0"/>
              <a:t>    ข. ชาย ๒๐-๒๒ ปี หญิง ๑๕-๒๐ ปี </a:t>
            </a:r>
            <a:endParaRPr lang="en-US" sz="1600" dirty="0" smtClean="0"/>
          </a:p>
          <a:p>
            <a:r>
              <a:rPr lang="th-TH" sz="1600" dirty="0" smtClean="0"/>
              <a:t>    ค. ชาย ๒๑-๒๒ ปี หญิง ๑๖-๒๐ ปี </a:t>
            </a:r>
            <a:endParaRPr lang="en-US" sz="1600" dirty="0" smtClean="0"/>
          </a:p>
          <a:p>
            <a:r>
              <a:rPr lang="th-TH" sz="1600" dirty="0" smtClean="0"/>
              <a:t>    ง. ชาย ๒๒-๒๔ ปี หญิง ๑๗-๒๐ ปี </a:t>
            </a:r>
            <a:endParaRPr lang="en-US" sz="1600" dirty="0" smtClean="0"/>
          </a:p>
          <a:p>
            <a:r>
              <a:rPr lang="th-TH" sz="1600" dirty="0" smtClean="0"/>
              <a:t>๔. ข้อใดเป็นการเปลี่ยนแปลงด้านร่างกายของวัยรุ่น </a:t>
            </a:r>
            <a:endParaRPr lang="en-US" sz="1600" dirty="0" smtClean="0"/>
          </a:p>
          <a:p>
            <a:r>
              <a:rPr lang="th-TH" sz="1600" dirty="0" smtClean="0"/>
              <a:t>     ก. หญิงมีขนรักแร้ ชายมีทรวดทรงเพิ่มขึ้น </a:t>
            </a:r>
            <a:endParaRPr lang="en-US" sz="1600" dirty="0" smtClean="0"/>
          </a:p>
          <a:p>
            <a:r>
              <a:rPr lang="th-TH" sz="1600" dirty="0" smtClean="0"/>
              <a:t>     ข. หญิงมีประจำเดือน ชายมีการหลั่งน้ำอสุจิ </a:t>
            </a:r>
            <a:endParaRPr lang="en-US" sz="1600" dirty="0" smtClean="0"/>
          </a:p>
          <a:p>
            <a:r>
              <a:rPr lang="th-TH" sz="1600" dirty="0" smtClean="0"/>
              <a:t>     ค. หญิงมีเสียงแตก ชายมีกล้ามเนื้อใหญ่ขึ้น </a:t>
            </a:r>
            <a:endParaRPr lang="en-US" sz="1600" dirty="0" smtClean="0"/>
          </a:p>
          <a:p>
            <a:r>
              <a:rPr lang="th-TH" sz="1600" dirty="0" smtClean="0"/>
              <a:t>     ง. หญิงมีกล้ามเนื้อใหญ่ขึ้น ชายมีไขมันเพิ่มขึ้น </a:t>
            </a:r>
            <a:endParaRPr lang="en-US" sz="1600" dirty="0" smtClean="0"/>
          </a:p>
          <a:p>
            <a:r>
              <a:rPr lang="th-TH" sz="1600" dirty="0" smtClean="0"/>
              <a:t>๕. ต่อมใดที่ทำหน้าที่ควบคุมการเปลี่ยนแปลงทางเพศ </a:t>
            </a:r>
            <a:endParaRPr lang="en-US" sz="1600" dirty="0" smtClean="0"/>
          </a:p>
          <a:p>
            <a:r>
              <a:rPr lang="th-TH" sz="1600" dirty="0" smtClean="0"/>
              <a:t>     ก. </a:t>
            </a:r>
            <a:r>
              <a:rPr lang="th-TH" sz="1600" dirty="0" err="1" smtClean="0"/>
              <a:t>ต่อมพิทูอิ</a:t>
            </a:r>
            <a:r>
              <a:rPr lang="th-TH" sz="1600" dirty="0" smtClean="0"/>
              <a:t>ทารี	ข. ต่อม</a:t>
            </a:r>
            <a:r>
              <a:rPr lang="th-TH" sz="1600" dirty="0" err="1" smtClean="0"/>
              <a:t>ไทมัส</a:t>
            </a:r>
            <a:r>
              <a:rPr lang="th-TH" sz="1600" dirty="0" smtClean="0"/>
              <a:t> </a:t>
            </a:r>
            <a:endParaRPr lang="en-US" sz="1600" dirty="0" smtClean="0"/>
          </a:p>
          <a:p>
            <a:r>
              <a:rPr lang="th-TH" sz="1600" dirty="0" smtClean="0"/>
              <a:t>     ค. ต่อมโกหนาด	ง. ต่อม</a:t>
            </a:r>
            <a:r>
              <a:rPr lang="th-TH" sz="1600" dirty="0" err="1" smtClean="0"/>
              <a:t>ไพเนียล</a:t>
            </a:r>
            <a:r>
              <a:rPr lang="th-TH" sz="1600" dirty="0" smtClean="0"/>
              <a:t> </a:t>
            </a:r>
            <a:endParaRPr lang="en-US" sz="1600" dirty="0" smtClean="0"/>
          </a:p>
          <a:p>
            <a:r>
              <a:rPr lang="th-TH" sz="1600" dirty="0" smtClean="0"/>
              <a:t>๖. ปัจจัยใดที่มีผลต่อการเจริญเติบโตและพัฒนาการในช่วงวัยเรียนและวัยรุ่น</a:t>
            </a:r>
            <a:r>
              <a:rPr lang="th-TH" sz="1600" b="1" dirty="0" smtClean="0"/>
              <a:t>มากที่สุด</a:t>
            </a:r>
            <a:r>
              <a:rPr lang="th-TH" sz="1600" dirty="0" smtClean="0"/>
              <a:t> </a:t>
            </a:r>
            <a:endParaRPr lang="en-US" sz="1600" dirty="0" smtClean="0"/>
          </a:p>
          <a:p>
            <a:r>
              <a:rPr lang="th-TH" sz="1600" dirty="0" smtClean="0"/>
              <a:t>     ก. พันธุกรรม		ข. สิ่งแวดล้อม </a:t>
            </a:r>
            <a:endParaRPr lang="en-US" sz="1600" dirty="0" smtClean="0"/>
          </a:p>
          <a:p>
            <a:r>
              <a:rPr lang="th-TH" sz="1600" dirty="0" smtClean="0"/>
              <a:t>     ค. อารมณ์และจิตใจ	ง. พฤติกรรมสุขภาพ </a:t>
            </a:r>
            <a:endParaRPr lang="en-US" sz="16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44500" algn="l"/>
                <a:tab pos="604838" algn="l"/>
                <a:tab pos="3101975" algn="l"/>
                <a:tab pos="3279775" algn="l"/>
              </a:tabLst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๔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8" name="รูปภาพ 7" descr="113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26" y="1309662"/>
            <a:ext cx="3429024" cy="638175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1886624" y="1424990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๕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28670" y="1523976"/>
            <a:ext cx="521497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1600" dirty="0" smtClean="0"/>
              <a:t>๗. เด็กช่วงอายุใดที่ถือว่าเป็นช่วงเด็กดื้อ </a:t>
            </a:r>
            <a:endParaRPr lang="en-US" sz="1600" dirty="0" smtClean="0"/>
          </a:p>
          <a:p>
            <a:r>
              <a:rPr lang="th-TH" sz="1600" dirty="0" smtClean="0"/>
              <a:t>    ก. ๔-๖ ปี</a:t>
            </a:r>
            <a:endParaRPr lang="en-US" sz="1600" dirty="0" smtClean="0"/>
          </a:p>
          <a:p>
            <a:r>
              <a:rPr lang="th-TH" sz="1600" dirty="0" smtClean="0"/>
              <a:t>    ข. ๑๐-๑๔ ปี </a:t>
            </a:r>
            <a:endParaRPr lang="en-US" sz="1600" dirty="0" smtClean="0"/>
          </a:p>
          <a:p>
            <a:r>
              <a:rPr lang="th-TH" sz="1600" dirty="0" smtClean="0"/>
              <a:t>    ค. ๑๔-๒๐ ปี</a:t>
            </a:r>
            <a:endParaRPr lang="en-US" sz="1600" dirty="0" smtClean="0"/>
          </a:p>
          <a:p>
            <a:r>
              <a:rPr lang="th-TH" sz="1600" dirty="0" smtClean="0"/>
              <a:t>    ง. ๑๕-๒๒ ปี </a:t>
            </a:r>
            <a:endParaRPr lang="en-US" sz="1600" dirty="0" smtClean="0"/>
          </a:p>
          <a:p>
            <a:r>
              <a:rPr lang="th-TH" sz="1600" dirty="0" smtClean="0"/>
              <a:t>๘. เด็กผู้ชายและเด็กผู้หญิงจะเข้าสู่วัยรุ่นเร็วช้าต่างกันหรือไม่ อย่างไร </a:t>
            </a:r>
            <a:endParaRPr lang="en-US" sz="1600" dirty="0" smtClean="0"/>
          </a:p>
          <a:p>
            <a:r>
              <a:rPr lang="th-TH" sz="1600" dirty="0" smtClean="0"/>
              <a:t>     ก. ไม่ต่างกัน </a:t>
            </a:r>
            <a:endParaRPr lang="en-US" sz="1600" dirty="0" smtClean="0"/>
          </a:p>
          <a:p>
            <a:r>
              <a:rPr lang="th-TH" sz="1600" dirty="0" smtClean="0"/>
              <a:t>     ข. ไม่แน่นอน </a:t>
            </a:r>
            <a:endParaRPr lang="en-US" sz="1600" dirty="0" smtClean="0"/>
          </a:p>
          <a:p>
            <a:r>
              <a:rPr lang="th-TH" sz="1600" dirty="0" smtClean="0"/>
              <a:t>     ค. ชายเร็วกว่า </a:t>
            </a:r>
            <a:endParaRPr lang="en-US" sz="1600" dirty="0" smtClean="0"/>
          </a:p>
          <a:p>
            <a:r>
              <a:rPr lang="th-TH" sz="1600" dirty="0" smtClean="0"/>
              <a:t>     ง. หญิงเร็วกว่า </a:t>
            </a:r>
            <a:endParaRPr lang="en-US" sz="1600" dirty="0" smtClean="0"/>
          </a:p>
          <a:p>
            <a:r>
              <a:rPr lang="th-TH" sz="1600" dirty="0" smtClean="0"/>
              <a:t>๙. การที่วัยรุ่นผู้ชายและผู้หญิงเริ่มสนใจเพศตรงข้ามและมีคู่รักนั้นเป็นการพัฒนาการด้านใด </a:t>
            </a:r>
            <a:endParaRPr lang="en-US" sz="1600" dirty="0" smtClean="0"/>
          </a:p>
          <a:p>
            <a:r>
              <a:rPr lang="th-TH" sz="1600" dirty="0" smtClean="0"/>
              <a:t>    ก. ร่างกาย </a:t>
            </a:r>
            <a:endParaRPr lang="en-US" sz="1600" dirty="0" smtClean="0"/>
          </a:p>
          <a:p>
            <a:r>
              <a:rPr lang="th-TH" sz="1600" dirty="0" smtClean="0"/>
              <a:t>    ข. ร่างกายและสังคม </a:t>
            </a:r>
            <a:endParaRPr lang="en-US" sz="1600" dirty="0" smtClean="0"/>
          </a:p>
          <a:p>
            <a:r>
              <a:rPr lang="th-TH" sz="1600" dirty="0" smtClean="0"/>
              <a:t>    ค. ร่างกาย จิตใจ อารมณ์ และสังคม </a:t>
            </a:r>
            <a:endParaRPr lang="en-US" sz="1600" dirty="0" smtClean="0"/>
          </a:p>
          <a:p>
            <a:r>
              <a:rPr lang="th-TH" sz="1600" dirty="0" smtClean="0"/>
              <a:t>    ง. ร่างกาย จิตใจ อารมณ์ สังคม และสติปัญญา </a:t>
            </a:r>
            <a:endParaRPr lang="en-US" sz="1600" dirty="0" smtClean="0"/>
          </a:p>
          <a:p>
            <a:r>
              <a:rPr lang="th-TH" sz="1600" dirty="0" smtClean="0"/>
              <a:t>๑๐. การที่วัยรุ่นบางคนมักทำตัวผิดระเบียบของโรงเรียนนั้นสาเหตุสำคัญเป็นเพราะอะไร </a:t>
            </a:r>
            <a:endParaRPr lang="en-US" sz="1600" dirty="0" smtClean="0"/>
          </a:p>
          <a:p>
            <a:r>
              <a:rPr lang="th-TH" sz="1600" dirty="0" smtClean="0"/>
              <a:t>       ก. สร้างจุดสนใจในตนเอง </a:t>
            </a:r>
            <a:endParaRPr lang="en-US" sz="1600" dirty="0" smtClean="0"/>
          </a:p>
          <a:p>
            <a:r>
              <a:rPr lang="th-TH" sz="1600" dirty="0" smtClean="0"/>
              <a:t>       ข. ไม่รู้ถึงความผิดชอบชั่วดี </a:t>
            </a:r>
            <a:endParaRPr lang="en-US" sz="1600" dirty="0" smtClean="0"/>
          </a:p>
          <a:p>
            <a:r>
              <a:rPr lang="th-TH" sz="1600" dirty="0" smtClean="0"/>
              <a:t>       ค. ไม่ทราบระเบียบของโรงเรียน </a:t>
            </a:r>
            <a:endParaRPr lang="en-US" sz="1600" dirty="0" smtClean="0"/>
          </a:p>
          <a:p>
            <a:r>
              <a:rPr lang="th-TH" sz="1600" dirty="0" smtClean="0"/>
              <a:t>       ง. ได้รับการบีบคั้นทางด้านจิตใจ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 descr="tee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02" y="6453198"/>
            <a:ext cx="2976335" cy="178953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571456" y="952472"/>
            <a:ext cx="6286544" cy="1228725"/>
            <a:chOff x="571456" y="1595414"/>
            <a:chExt cx="6286544" cy="1228725"/>
          </a:xfrm>
        </p:grpSpPr>
        <p:grpSp>
          <p:nvGrpSpPr>
            <p:cNvPr id="3" name="กลุ่ม 50"/>
            <p:cNvGrpSpPr/>
            <p:nvPr/>
          </p:nvGrpSpPr>
          <p:grpSpPr>
            <a:xfrm>
              <a:off x="571456" y="1595414"/>
              <a:ext cx="6286544" cy="1228725"/>
              <a:chOff x="1357290" y="642918"/>
              <a:chExt cx="6286544" cy="1228725"/>
            </a:xfrm>
          </p:grpSpPr>
          <p:pic>
            <p:nvPicPr>
              <p:cNvPr id="5" name="รูปภาพ 4" descr="kapook_35331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8728" y="857232"/>
                <a:ext cx="6215106" cy="1000132"/>
              </a:xfrm>
              <a:prstGeom prst="rect">
                <a:avLst/>
              </a:prstGeom>
            </p:spPr>
          </p:pic>
          <p:pic>
            <p:nvPicPr>
              <p:cNvPr id="6" name="รูปภาพ 5" descr="kapook_35620.gif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7290" y="642918"/>
                <a:ext cx="657225" cy="1228725"/>
              </a:xfrm>
              <a:prstGeom prst="rect">
                <a:avLst/>
              </a:prstGeom>
            </p:spPr>
          </p:pic>
        </p:grpSp>
        <p:sp>
          <p:nvSpPr>
            <p:cNvPr id="4" name="สี่เหลี่ยมผืนผ้า 3"/>
            <p:cNvSpPr/>
            <p:nvPr/>
          </p:nvSpPr>
          <p:spPr>
            <a:xfrm>
              <a:off x="796850" y="2041294"/>
              <a:ext cx="495199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2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H SarabunPSK" pitchFamily="34" charset="-34"/>
                  <a:cs typeface="TH SarabunPSK" pitchFamily="34" charset="-34"/>
                </a:rPr>
                <a:t>ปัจจัยที่มีผลกระทบต่อการเจริญเติบโตและพัฒนาการด้านร่างกาย </a:t>
              </a:r>
            </a:p>
            <a:p>
              <a:pPr algn="ctr"/>
              <a:r>
                <a:rPr lang="th-TH" sz="2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H SarabunPSK" pitchFamily="34" charset="-34"/>
                  <a:cs typeface="TH SarabunPSK" pitchFamily="34" charset="-34"/>
                </a:rPr>
                <a:t>จิตใจ อารมณ์ สังคม และสติปัญญาในวัยรุ่น</a:t>
              </a:r>
              <a:endParaRPr lang="th-TH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8604" y="2595546"/>
            <a:ext cx="621510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	ปัจจัยที่ทำให้การเจริญเติบโตและพัฒนาการทางร่างกาย จิตใจ อารมณ์ สังคมและ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ด้านสติปัญญาของคนเราแตกต่างกันคือ  พันธุกรรม สิ่งแวดล้อม และการอบรมเลี้ยงดู</a:t>
            </a:r>
          </a:p>
          <a:p>
            <a:pPr>
              <a:tabLst>
                <a:tab pos="3619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พันธุกรรม  หมายถึง  ลักษณะทางร่างกายและพฤติกรรมของบุคคลที่ได้รับการถ่ายทอดมาจาก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บรรพบุรุษ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โดยการสืบสายเลือด  ลักษณะที่ถ่ายทอดทางพันธุกรรมไม่ได้แสดงออกเหมือนกันทุกคน ลักษณะใดที่เป็นลักษณะเด่นย่อมแสดงออกให้เห็นชัดส่วนที่เป็นลักษณะด้อยจะไม่ปรากฏ เช่น รูปร่าง สีผิว สีตา ความถนัดของมือ  เป็นต้น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การถ่ายทอดลักษณะทางพันธุกรรมมีองค์ประกอบที่สำคัญ ๓ ประการ  ดังนี้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๑. โครโมโซม </a:t>
            </a:r>
            <a:r>
              <a:rPr lang="en-US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(Chromosome) </a:t>
            </a:r>
            <a:endParaRPr lang="th-TH" sz="1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เป็นสารที่มีลักษณะเป็นท่อนหรือชิ้น  อยู่ใน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นิวเคลียสขณะที่เซลล์แบ่งตัวจะอยู่กันเป็นคู่ๆ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มนุษย์และสัตว์แต่ละชนิดมีจำนวนโครโมโซม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ไม่เท่ากัน สัตว์ชนิดหนึ่งๆ จะมีจำนวนโครโมโซม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จำนวนหนึ่งเท่ากันอันเป็นลักษณะเฉพาะของตน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เช่น คนมีจำนวนคู่ของโครโมโซมคงที่เสมอคือ ๒๓ คู่ หรือ ๔๖ ชิ้น หนูมี ๒๔ คู่ หรือ ๔๘ ชิ้น  เป็นต้น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                                                        </a:t>
            </a: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๒. ยีน </a:t>
            </a:r>
            <a:r>
              <a:rPr lang="en-US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(Gene)</a:t>
            </a: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เป็นหน่วยที่ควบคุมพันธุกรรม  โดยยีน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     จะเรียงตัวกันอยู่บนโครโมโซม ในแต่ละโครโมโซม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     จะประกอบด้วยยีนชนิดต่างๆ  เป็นจำนวนมากทำหน้าที่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     ถ่ายทอดลักษณะทั้งปกติและผิดปกติ  จาก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บรรพบุรุษ</a:t>
            </a: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     ไปสู่ลูกหลาน  ลักษณะที่ถ่ายทอดจะปรากฏออกมาเป็น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      2 แบบคือลักษณะเด่น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(Dominant)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เช่น เตี้ยแคระ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นิ้วเกิน  เป็นต้น  ลักษณะด้อย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(Recessive)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เช่น ตาบอดสี ภาวะเผือก  เป็นต้น</a:t>
            </a:r>
          </a:p>
        </p:txBody>
      </p:sp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๖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7" name="กลุ่ม 16"/>
          <p:cNvGrpSpPr/>
          <p:nvPr/>
        </p:nvGrpSpPr>
        <p:grpSpPr>
          <a:xfrm>
            <a:off x="928670" y="3216543"/>
            <a:ext cx="1801405" cy="587655"/>
            <a:chOff x="1219200" y="2855737"/>
            <a:chExt cx="1801405" cy="587655"/>
          </a:xfrm>
        </p:grpSpPr>
        <p:sp>
          <p:nvSpPr>
            <p:cNvPr id="9" name="สี่เหลี่ยมมุมมน 8"/>
            <p:cNvSpPr/>
            <p:nvPr/>
          </p:nvSpPr>
          <p:spPr>
            <a:xfrm>
              <a:off x="1290638" y="2855737"/>
              <a:ext cx="1643074" cy="428628"/>
            </a:xfrm>
            <a:prstGeom prst="roundRect">
              <a:avLst/>
            </a:prstGeom>
            <a:ln w="28575">
              <a:solidFill>
                <a:srgbClr val="FF0066"/>
              </a:solidFill>
              <a:prstDash val="dash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cs typeface="+mj-cs"/>
                </a:rPr>
                <a:t>  </a:t>
              </a:r>
              <a:r>
                <a:rPr lang="th-TH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j-cs"/>
                </a:rPr>
                <a:t>๑. พันธุกรรม</a:t>
              </a:r>
              <a:endPara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endParaRPr>
            </a:p>
          </p:txBody>
        </p:sp>
        <p:pic>
          <p:nvPicPr>
            <p:cNvPr id="10" name="รูปภาพ 9" descr="kapook_5153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19200" y="3119544"/>
              <a:ext cx="1801405" cy="323848"/>
            </a:xfrm>
            <a:prstGeom prst="rect">
              <a:avLst/>
            </a:prstGeom>
            <a:ln w="28575">
              <a:noFill/>
            </a:ln>
          </p:spPr>
        </p:pic>
      </p:grpSp>
      <p:grpSp>
        <p:nvGrpSpPr>
          <p:cNvPr id="18" name="กลุ่ม 17"/>
          <p:cNvGrpSpPr/>
          <p:nvPr/>
        </p:nvGrpSpPr>
        <p:grpSpPr>
          <a:xfrm>
            <a:off x="3786190" y="4881562"/>
            <a:ext cx="2143140" cy="1285884"/>
            <a:chOff x="4000504" y="4595810"/>
            <a:chExt cx="2143140" cy="1285884"/>
          </a:xfrm>
        </p:grpSpPr>
        <p:sp>
          <p:nvSpPr>
            <p:cNvPr id="13" name="สี่เหลี่ยมผืนผ้า 12"/>
            <p:cNvSpPr/>
            <p:nvPr/>
          </p:nvSpPr>
          <p:spPr>
            <a:xfrm>
              <a:off x="4000504" y="4595810"/>
              <a:ext cx="2143140" cy="128588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4" name="รูปภาพ 13" descr="TheSignificance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2F242C"/>
                </a:clrFrom>
                <a:clrTo>
                  <a:srgbClr val="2F242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36065" y="4724056"/>
              <a:ext cx="1900689" cy="10661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19" name="กลุ่ม 18"/>
          <p:cNvGrpSpPr/>
          <p:nvPr/>
        </p:nvGrpSpPr>
        <p:grpSpPr>
          <a:xfrm>
            <a:off x="1043998" y="6738950"/>
            <a:ext cx="2143140" cy="1285884"/>
            <a:chOff x="1071546" y="6310322"/>
            <a:chExt cx="2143140" cy="1285884"/>
          </a:xfrm>
        </p:grpSpPr>
        <p:sp>
          <p:nvSpPr>
            <p:cNvPr id="15" name="สี่เหลี่ยมผืนผ้า 14"/>
            <p:cNvSpPr/>
            <p:nvPr/>
          </p:nvSpPr>
          <p:spPr>
            <a:xfrm>
              <a:off x="1071546" y="6310322"/>
              <a:ext cx="2143140" cy="128588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6" name="รูปภาพ 15" descr="ยีน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76230" y="6430008"/>
              <a:ext cx="1942850" cy="107157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กำหนดเอง 8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0066"/>
      </a:accent2>
      <a:accent3>
        <a:srgbClr val="FF6600"/>
      </a:accent3>
      <a:accent4>
        <a:srgbClr val="EEA451"/>
      </a:accent4>
      <a:accent5>
        <a:srgbClr val="FF3399"/>
      </a:accent5>
      <a:accent6>
        <a:srgbClr val="D21578"/>
      </a:accent6>
      <a:hlink>
        <a:srgbClr val="85F0FF"/>
      </a:hlink>
      <a:folHlink>
        <a:srgbClr val="FF8000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6376</TotalTime>
  <Words>1479</Words>
  <Application>Microsoft Office PowerPoint</Application>
  <PresentationFormat>กระดาษ A4 (210x297 มม.)</PresentationFormat>
  <Paragraphs>284</Paragraphs>
  <Slides>16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412</cp:revision>
  <dcterms:created xsi:type="dcterms:W3CDTF">2010-08-12T15:11:58Z</dcterms:created>
  <dcterms:modified xsi:type="dcterms:W3CDTF">2015-02-12T11:56:46Z</dcterms:modified>
</cp:coreProperties>
</file>