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59" r:id="rId9"/>
    <p:sldId id="276" r:id="rId10"/>
    <p:sldId id="278" r:id="rId11"/>
    <p:sldId id="279" r:id="rId12"/>
    <p:sldId id="280" r:id="rId13"/>
    <p:sldId id="283" r:id="rId14"/>
    <p:sldId id="275" r:id="rId15"/>
    <p:sldId id="284" r:id="rId16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66FF"/>
    <a:srgbClr val="CCFFFF"/>
    <a:srgbClr val="FF9933"/>
    <a:srgbClr val="FFCCFF"/>
    <a:srgbClr val="FF3399"/>
    <a:srgbClr val="FF6600"/>
    <a:srgbClr val="FF0066"/>
    <a:srgbClr val="FF33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100" d="100"/>
          <a:sy n="100" d="100"/>
        </p:scale>
        <p:origin x="-924" y="15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A%E0%B8%B7%E0%B9%88%E0%B8%AD%E0%B8%AD%E0%B8%AD%E0%B8%99%E0%B9%84%E0%B8%A5%E0%B8%99%E0%B9%8C&amp;source=images&amp;cd=&amp;cad=rja&amp;docid=aOGAeYwcbJ4JGM&amp;tbnid=rofuStm4k3oLDM:&amp;ved=0CAUQjRw&amp;url=http://www.saisawankhayanying.com/s-featured/protect-risky-online-media/&amp;ei=UmoIUr7OAYaIrAeh-YDwBQ&amp;psig=AFQjCNFU0HN6wCr7Ik_MfPh2EpK-CvJHGw&amp;ust=13763695774608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76256" y="881034"/>
            <a:ext cx="550182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1744" y="7810520"/>
            <a:ext cx="3692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785926" y="3381364"/>
            <a:ext cx="4000528" cy="1285884"/>
            <a:chOff x="2820" y="3060"/>
            <a:chExt cx="7710" cy="2715"/>
          </a:xfrm>
        </p:grpSpPr>
        <p:cxnSp>
          <p:nvCxnSpPr>
            <p:cNvPr id="29" name="AutoShape 3"/>
            <p:cNvCxnSpPr>
              <a:cxnSpLocks noChangeShapeType="1"/>
            </p:cNvCxnSpPr>
            <p:nvPr/>
          </p:nvCxnSpPr>
          <p:spPr bwMode="auto">
            <a:xfrm flipV="1">
              <a:off x="2820" y="3060"/>
              <a:ext cx="6285" cy="615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0" name="AutoShape 4"/>
            <p:cNvCxnSpPr>
              <a:cxnSpLocks noChangeShapeType="1"/>
            </p:cNvCxnSpPr>
            <p:nvPr/>
          </p:nvCxnSpPr>
          <p:spPr bwMode="auto">
            <a:xfrm>
              <a:off x="2820" y="3675"/>
              <a:ext cx="0" cy="174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>
              <a:off x="2820" y="5415"/>
              <a:ext cx="7710" cy="36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2" name="AutoShape 6"/>
            <p:cNvCxnSpPr>
              <a:cxnSpLocks noChangeShapeType="1"/>
            </p:cNvCxnSpPr>
            <p:nvPr/>
          </p:nvCxnSpPr>
          <p:spPr bwMode="auto">
            <a:xfrm>
              <a:off x="9105" y="3060"/>
              <a:ext cx="1425" cy="2715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928670" y="2881298"/>
            <a:ext cx="1928826" cy="59531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0"/>
            <a:r>
              <a:rPr lang="th-TH" sz="3600" b="1" kern="10" cap="all" dirty="0" smtClean="0">
                <a:ln/>
                <a:solidFill>
                  <a:srgbClr val="FF33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#TS  Malee Normal"/>
              </a:rPr>
              <a:t>หน่วยการเรียนรู้ที่ </a:t>
            </a:r>
            <a:endParaRPr lang="th-TH" sz="3600" b="1" kern="10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#TS  Malee Normal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1357298" y="3381364"/>
            <a:ext cx="785818" cy="742962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F6600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2800" b="1" dirty="0" smtClean="0">
                <a:solidFill>
                  <a:srgbClr val="0000CC"/>
                </a:solidFill>
                <a:latin typeface="DSMaiThaias" pitchFamily="18"/>
                <a:cs typeface="Angsana New" pitchFamily="18" charset="-34"/>
              </a:rPr>
              <a:t>๑๐</a:t>
            </a:r>
            <a:endParaRPr kumimoji="0" lang="th-TH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8802" y="3524240"/>
            <a:ext cx="35719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FF6600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ติดตาม</a:t>
            </a:r>
          </a:p>
          <a:p>
            <a:pPr algn="ctr"/>
            <a:r>
              <a:rPr lang="th-TH" sz="3200" b="1" spc="50" dirty="0" smtClean="0">
                <a:ln w="11430"/>
                <a:solidFill>
                  <a:srgbClr val="FF6600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สื่อออนไลน์</a:t>
            </a:r>
            <a:endParaRPr lang="th-TH" sz="3200" b="1" spc="50" dirty="0">
              <a:ln w="11430"/>
              <a:solidFill>
                <a:srgbClr val="FF6600"/>
              </a:solidFill>
              <a:effectLst>
                <a:glow rad="101600">
                  <a:srgbClr val="FF66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000240" y="4953000"/>
            <a:ext cx="3143248" cy="22479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6" name="irc_mi" descr="http://www.saisawankhayanying.com/wp-content/uploads/2013/05/1308719175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8" y="5453066"/>
            <a:ext cx="2266947" cy="120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00702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มนมุมสี่เหลี่ยมด้านทแยงมุม 12"/>
          <p:cNvSpPr/>
          <p:nvPr/>
        </p:nvSpPr>
        <p:spPr>
          <a:xfrm>
            <a:off x="1285860" y="1166786"/>
            <a:ext cx="2928958" cy="50006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60" y="123822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กระทบต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อเด็ก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เยาวชนต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อสื่อ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ที่ไม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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ดี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60" y="1809728"/>
            <a:ext cx="5072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ฉากความรุนแรง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ทํา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ให้เด็กแสดงออกโดย หวาดกลัว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นอนฝ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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นราย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ก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าวราว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ชอบ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กระทํารุนแรงต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อผู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อื่น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ทําลายข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าว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ของเฉยชาหรือรูสึกเฉย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เมยต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อความ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รุนแรง อา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รมณ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รุนแรง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ลดความรู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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สึก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อยากช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วย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เหลือ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ผู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อื่น ขาดความเห็นอกเห็นใจ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พฤติกรรมเลียนแบบความรุนแรง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ซึมเศร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า สะเทือนใจ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เกมส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ตต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อสู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ทําให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สารเคมี(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adrenaline)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หลั่ง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ทําให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ความดันสูง หัวใจเต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นเร็ว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เครียดและชัก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มนมุมสี่เหลี่ยมด้านทแยงมุม 15"/>
          <p:cNvSpPr/>
          <p:nvPr/>
        </p:nvSpPr>
        <p:spPr>
          <a:xfrm>
            <a:off x="1357298" y="3738554"/>
            <a:ext cx="2357454" cy="500066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การป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องกันและแกป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ญหา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8" y="4452934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โครงการรณ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รงค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ให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การศึกษา ทั้งเด็ก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ผู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ปกครอง,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ครู,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โรงเรียน และสังคม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มีส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วนร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วม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ผู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ให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บริการอินเทอร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สายด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วนแจ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งข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าว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Hotline)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กฎหมายคุ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มครอง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เด็ก,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เอาผิดสื่อลามก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การ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บังคับใช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กฎหมาย,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ตํารวจ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เบอร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ดูแลตัวเอง พ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อแม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ดูแลบุตรหลาน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มนมุมสี่เหลี่ยมด้านทแยงมุม 17"/>
          <p:cNvSpPr/>
          <p:nvPr/>
        </p:nvSpPr>
        <p:spPr>
          <a:xfrm>
            <a:off x="1357298" y="6167446"/>
            <a:ext cx="2071702" cy="500066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โรคติดอินเทอร์เน็ต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8" y="6953264"/>
            <a:ext cx="5072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รู้สึกหมกมุ่นกับอินเทอร์เน็ต แม้ในเวลาที่ไม่ได้ต่อเข้าระบบอินเทอร์เน็ต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มีความต้องการใช้อินเทอร์เน็ตเป็นเวลานานขึ้นอยู่เรื่อยๆ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ไม่สามารถควบคุมการใช้อินเทอร์เน็ตได้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รู้สึกหงุดหงิดเมื่อใช้อินเทอร์เน็ตน้อยลง หรือหยุดใช้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คิดว่าเมื่อใช้อินเทอร์เน็ตแล้ว ทำให้ตนเองรู้สึกดีขึ้น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ใช้เป็นอินเทอร์เน็ตในการหลีกเลี่ยงปัญหา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หลอกคนในครอบครัว หรือเพื่อน เรื่องการใช้อินเทอร์เน็ตของตนเอง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มีอาการผิดปกติเมื่อเลิกใช้อินเทอร์เน็ต เช่น หดหู่ กระวนกระวาย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the-than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4095744"/>
            <a:ext cx="2790825" cy="257175"/>
          </a:xfrm>
          <a:prstGeom prst="rect">
            <a:avLst/>
          </a:prstGeom>
        </p:spPr>
      </p:pic>
      <p:pic>
        <p:nvPicPr>
          <p:cNvPr id="12" name="รูปภาพ 11" descr="the-than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6524636"/>
            <a:ext cx="2790825" cy="257175"/>
          </a:xfrm>
          <a:prstGeom prst="rect">
            <a:avLst/>
          </a:prstGeom>
        </p:spPr>
      </p:pic>
      <p:pic>
        <p:nvPicPr>
          <p:cNvPr id="19" name="รูปภาพ 18" descr="the-than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8" y="1523976"/>
            <a:ext cx="2790825" cy="25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๘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50" name="AutoShape 6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604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1" name="AutoShape 7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31750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2" name="AutoShape 8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8239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" name="มนมุมสี่เหลี่ยมด้านทแยงมุม 9"/>
          <p:cNvSpPr/>
          <p:nvPr/>
        </p:nvSpPr>
        <p:spPr>
          <a:xfrm>
            <a:off x="1500174" y="1166786"/>
            <a:ext cx="3429024" cy="500066"/>
          </a:xfrm>
          <a:prstGeom prst="round2DiagRect">
            <a:avLst/>
          </a:prstGeom>
          <a:solidFill>
            <a:srgbClr val="99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cs typeface="+mj-cs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14488" y="1238224"/>
            <a:ext cx="3079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วิธีการป้องกันและรักษาจากโรคติดอินเทอร์เน็ต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60" y="2024042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หลายๆ คนคิดว่าการรักษาโรคติดอินเทอร์เน็ต ก็เพียงแค่ดึงปลั๊กคอมพิวเตอร์และถอดสายโทรศัพท์ออกจากโมเด็ม แต่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Ivan Goldberg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จิตแพทย์ ผู้ค้นพบโรคติดอินเทอร์เน็ต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ได้ให้คำแนะนำในการป้องกันและช่วยเหลือกับผู้ที่คิดว่าตัวเองเป็นหรือกำลังจะเป็นโรคนี้ว่า ก่อนอื่นต้องรู้ว่าตัวคุณเองใช้อินเทอร์เน็ตมากเกินไปหรือไม่  ในระดับไหน และรูปแบบลักษณะของการใช้ไปในรูปแบบใด จากนั้นก็ทำการวิเคราะห์จากพื้นฐานของปัญหาจริงๆ ว่าเกิดจากอะไร ทำไมถึงคุณถึงได้ใช้อินเทอร์เน็ตมากขนาดนั้น ซึ่งทั้งหมดอาจจะเกิดจากตัวคุณเอง หรือสังคมที่อยู่รอบข้างตัวคุณ ขั้นตอนที่สามคือการวางแผนการที่จะแก้ปัญหาเหล่านั้น มากกว่าที่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จะหลีกหนี หรือละเลยมันไป การหลีกหนีจากปัญหาจากโลกแห่งความจริง เข้ามาสู่โลก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ของอินเทอร์เน็ตไม่ได้ทำให้ปัญหาเหล่านั้นหายไป ลองปรึกษาคนรอบข้าง หาเพื่อนและ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เข้าสังคมมาก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60" y="5453066"/>
            <a:ext cx="507209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ระมัดระวังเรื่องการให้ข้อมูลส่วนตัวบนอินเทอร์เน็ต เช่น ชื่อ ที่อยู่ เบอร์โทรศัพท์ เบอร์บ้าน รหัสผ่าน รหัสเอทีเอ็ม หมายเลขบัตรประชาชน หมายเลขบัตรเครดิต หรือข้อมูลส่วนตัวอื่นใดที่ผู้ไม่ประสงค์ดีอาจนำมาใช้ในการติดต่อเราหรือปลอมแปลงเป็นตัวเราได้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ระมัดระวังเรื่องการนัดพบกับเพื่อนออนไลน์ เพราะตัวจริงอาจไม่เป็นอย่างที่สร้างภาพไว้บนอินเทอร์เน็ต ผู้ไม่ประสงค์ดีมักแสร้งทำตัวเป็นเพื่อนแท้หวังให้เราเชื่อใจก่อนหาประโยชน์ในภายหลัง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ไม่ส่งรูปภาพส่วนตัวให้เพื่อนออนไลน์ รวมถึงจะไม่โพ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สต์รูป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ภาพส่วนตัว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บนเว็บไซต์ เพราะภาพอาจถูกนำไปตัดต่อหรือใช้เพื่อกิจกรรมที่ไม่เหมาะสม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ไม่โต้ตอบกับบุคคลหรือข้อความที่ทำให้รู้สึกไม่ดี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ไม่เปิดเผยข้อมูลส่วนบุคคลของผู้อื่น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9" name="กลุ่ม 18"/>
          <p:cNvGrpSpPr/>
          <p:nvPr/>
        </p:nvGrpSpPr>
        <p:grpSpPr>
          <a:xfrm>
            <a:off x="1357298" y="4738686"/>
            <a:ext cx="2928958" cy="629187"/>
            <a:chOff x="1357298" y="4310058"/>
            <a:chExt cx="2928958" cy="629187"/>
          </a:xfrm>
        </p:grpSpPr>
        <p:grpSp>
          <p:nvGrpSpPr>
            <p:cNvPr id="16" name="กลุ่ม 15"/>
            <p:cNvGrpSpPr/>
            <p:nvPr/>
          </p:nvGrpSpPr>
          <p:grpSpPr>
            <a:xfrm>
              <a:off x="1357298" y="4310058"/>
              <a:ext cx="2928958" cy="500066"/>
              <a:chOff x="1428736" y="4810124"/>
              <a:chExt cx="2928958" cy="500066"/>
            </a:xfrm>
          </p:grpSpPr>
          <p:sp>
            <p:nvSpPr>
              <p:cNvPr id="13" name="มนมุมสี่เหลี่ยมด้านทแยงมุม 12"/>
              <p:cNvSpPr/>
              <p:nvPr/>
            </p:nvSpPr>
            <p:spPr>
              <a:xfrm>
                <a:off x="1428736" y="4810124"/>
                <a:ext cx="2928958" cy="500066"/>
              </a:xfrm>
              <a:prstGeom prst="round2DiagRect">
                <a:avLst/>
              </a:prstGeom>
              <a:solidFill>
                <a:srgbClr val="CCFFFF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cs typeface="+mj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00174" y="4881562"/>
                <a:ext cx="27860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b="1" dirty="0" smtClean="0">
                    <a:latin typeface="TH SarabunPSK" pitchFamily="34" charset="-34"/>
                    <a:cs typeface="TH SarabunPSK" pitchFamily="34" charset="-34"/>
                  </a:rPr>
                  <a:t>ออนไลน์อย่างปลอดภัยและสร้างสรรค์</a:t>
                </a:r>
                <a:endParaRPr lang="th-TH" b="1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</p:grpSp>
        <p:pic>
          <p:nvPicPr>
            <p:cNvPr id="17" name="รูปภาพ 16" descr="the-than10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1612" y="4595810"/>
              <a:ext cx="2571768" cy="343435"/>
            </a:xfrm>
            <a:prstGeom prst="rect">
              <a:avLst/>
            </a:prstGeom>
          </p:spPr>
        </p:pic>
      </p:grpSp>
      <p:pic>
        <p:nvPicPr>
          <p:cNvPr id="18" name="รูปภาพ 17" descr="the-than1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02" y="1452538"/>
            <a:ext cx="2571768" cy="34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122" name="AutoShape 2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00088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3" name="AutoShape 3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90488"/>
            <a:ext cx="180975" cy="18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4" name="AutoShape 4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5191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7" name="รูปภาพ 6" descr="แผน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46" y="5024438"/>
            <a:ext cx="5357826" cy="3988004"/>
          </a:xfrm>
          <a:prstGeom prst="rect">
            <a:avLst/>
          </a:prstGeom>
        </p:spPr>
      </p:pic>
      <p:sp>
        <p:nvSpPr>
          <p:cNvPr id="9" name="ตัดมุมสี่เหลี่ยมด้านทแยงมุม 8"/>
          <p:cNvSpPr/>
          <p:nvPr/>
        </p:nvSpPr>
        <p:spPr>
          <a:xfrm>
            <a:off x="1357298" y="3881430"/>
            <a:ext cx="3786214" cy="571504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428736" y="402430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แนวทางการจัดระดับความเหมาะสมของเกมคอมพิวเตอร์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84" y="1381100"/>
            <a:ext cx="5214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ไม่กล่าวให้ร้าย ดูหมิ่น เหยียดหยาม ทำให้ผู้อื่นเสียหาย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ไม่ส่งต่อคลิปวิดีโอ รูปภาพ หรือข้อความที่ทำให้ผู้อื่นได้รับความเสียหาย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ถูกดูหมิ่น เกลียดชังจากสังคม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หากพบเห็นข้อความหรือรูปภาพที่หยาบคายหรือไม่เหมาะสมด้วยประการ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ทั้งปวง คลิกแจ้งข้อมูลที่เว็บไซต์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www.thaihotline.org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หยุดคิดก่อนคลิก เพื่อประเมินสถานการณ์และผลดีผลเสียที่อาจเกิดขึ้นต่อตนเองหรือผู้อื่น จากการทำกิจกรรมใดๆ บนอินเทอร์เน็ต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๑๐. พูดคุยเรื่องกิจกรรมออนไลน์ เพื่อนออนไลน์ กับพ่อแม่ หรือบุคคลที่เราไว้วางใจได้อย่างสม่ำเสมอ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รูปภาพ 11" descr="the-than1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0" y="4310058"/>
            <a:ext cx="2571768" cy="34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๑๐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2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คลินิกเพื่อวัย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ทีน.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สถาบันสุขภาพเด็กแห่งชาติมหาราชินี.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kapook_154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1309662"/>
            <a:ext cx="4343400" cy="66675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2581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๑๐ ติดตามสื่อออนไลน์ 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43050" y="1521717"/>
            <a:ext cx="2860078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 </a:t>
            </a: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kapook_379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095348"/>
            <a:ext cx="4762500" cy="666750"/>
          </a:xfrm>
          <a:prstGeom prst="rect">
            <a:avLst/>
          </a:prstGeom>
        </p:spPr>
      </p:pic>
      <p:sp>
        <p:nvSpPr>
          <p:cNvPr id="22" name="สี่เหลี่ยมผืนผ้า 21"/>
          <p:cNvSpPr/>
          <p:nvPr/>
        </p:nvSpPr>
        <p:spPr>
          <a:xfrm>
            <a:off x="2928934" y="1166786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kapook_218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8" y="2238356"/>
            <a:ext cx="1785950" cy="357190"/>
          </a:xfrm>
          <a:prstGeom prst="rect">
            <a:avLst/>
          </a:prstGeom>
        </p:spPr>
      </p:pic>
      <p:pic>
        <p:nvPicPr>
          <p:cNvPr id="13" name="รูปภาพ 12" descr="kapook_1180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40" y="7524768"/>
            <a:ext cx="2981325" cy="3429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785794" y="2952736"/>
            <a:ext cx="55007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๑๐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สื่อออนไลน์ สร้าง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เกี่ยวกับการเปลี่ยนแปลงด้านร่างกาย จิตใจ อารมณ์ สังคม และสติปัญญา ในวัยรุ่น และปัจจัยที่มีผลกระทบต่อการเจริญเติบโตและพัฒนาการด้านร่างกาย จิตใจ อารมณ์ สังคม และสติปัญญา ในวัยรุ่น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kapook_379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095348"/>
            <a:ext cx="4762500" cy="666750"/>
          </a:xfrm>
          <a:prstGeom prst="rect">
            <a:avLst/>
          </a:prstGeom>
        </p:spPr>
      </p:pic>
      <p:pic>
        <p:nvPicPr>
          <p:cNvPr id="8" name="รูปภาพ 7" descr="kapook_218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8" y="2238356"/>
            <a:ext cx="1785950" cy="357190"/>
          </a:xfrm>
          <a:prstGeom prst="rect">
            <a:avLst/>
          </a:prstGeom>
        </p:spPr>
      </p:pic>
      <p:pic>
        <p:nvPicPr>
          <p:cNvPr id="9" name="รูปภาพ 8" descr="kapook_1180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40" y="8667776"/>
            <a:ext cx="2981325" cy="342900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เรื่อง	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หน้า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ภัยแฝงออนไลน์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n w="1905"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ข้อเท็จจริงจากต่างประเทศ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n w="1905"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เด็กกับสื่อลามก	๖</a:t>
            </a:r>
            <a:endParaRPr lang="th-TH" dirty="0" smtClean="0">
              <a:ln w="11430"/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กระทบต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อเด็ก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เยาวชนต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อสื่อ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ที่ไม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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ดี	๗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การป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องกันและแกป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ญหา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๗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โรคติดอินเทอร์เน็ต	๗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วิธีการป้องกันและรักษาจากโรคติดอินเทอร์เน็ต	๘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ออนไลน์อย่างปลอดภัยและสร้างสรรค์	๘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แนวทางการจัดระดับความเหมาะสมของเกมคอมพิวเตอร์	๙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บรรณานุกรม	 ๑๐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เรียน – หลังเรียน	 ๑๑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00372" y="1166786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8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800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kapook_379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1309662"/>
            <a:ext cx="5429288" cy="666750"/>
          </a:xfrm>
          <a:prstGeom prst="rect">
            <a:avLst/>
          </a:prstGeom>
        </p:spPr>
      </p:pic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142984" y="1452538"/>
            <a:ext cx="395444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CC"/>
                </a:solidFill>
              </a:rPr>
              <a:t>คำแนะนำการใช้ชุดการเรียนการสอนสำหรับครู</a:t>
            </a:r>
            <a:endParaRPr lang="th-TH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CC"/>
              </a:solidFill>
            </a:endParaRPr>
          </a:p>
        </p:txBody>
      </p:sp>
      <p:pic>
        <p:nvPicPr>
          <p:cNvPr id="9" name="รูปภาพ 8" descr="kapook_218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8" y="2595546"/>
            <a:ext cx="1785950" cy="357190"/>
          </a:xfrm>
          <a:prstGeom prst="rect">
            <a:avLst/>
          </a:prstGeom>
        </p:spPr>
      </p:pic>
      <p:pic>
        <p:nvPicPr>
          <p:cNvPr id="10" name="รูปภาพ 9" descr="kapook_1180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40" y="8382024"/>
            <a:ext cx="2981325" cy="34290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928670" y="3238488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การวัดผลประเมินผล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kapook_379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94" y="1381100"/>
            <a:ext cx="5572164" cy="666750"/>
          </a:xfrm>
          <a:prstGeom prst="rect">
            <a:avLst/>
          </a:prstGeom>
        </p:spPr>
      </p:pic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928670" y="1595414"/>
            <a:ext cx="4160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CC"/>
                </a:solidFill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CC"/>
              </a:solidFill>
            </a:endParaRPr>
          </a:p>
        </p:txBody>
      </p:sp>
      <p:pic>
        <p:nvPicPr>
          <p:cNvPr id="9" name="รูปภาพ 8" descr="kapook_218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0" y="2666984"/>
            <a:ext cx="1785950" cy="357190"/>
          </a:xfrm>
          <a:prstGeom prst="rect">
            <a:avLst/>
          </a:prstGeom>
        </p:spPr>
      </p:pic>
      <p:pic>
        <p:nvPicPr>
          <p:cNvPr id="10" name="รูปภาพ 9" descr="kapook_1180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8" y="8453462"/>
            <a:ext cx="2981325" cy="34290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85794" y="1238224"/>
            <a:ext cx="5643602" cy="723274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วิเคราะห์อิทธิพลของสื่อโฆษณาเกี่ยวกับสุขภาพ เพื่อเป็นแนวทางในการเลือกบริโภคอย่างฉลาดและปลอดภัย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๔.๑  เห็นคุณค่าและมีทักษะในการสร้างเสริมสุขภาพ  การดำรงสุขภาพ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การป้องกันโรค  และการสร้างเสริมสมรรถภาพเพื่อสุขภาพ</a:t>
            </a: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วิเคราะห์อิทธิพลของสื่อโฆษณาเกี่ยวกับสุขภาพเพื่อการเลือกบริโภค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สิทธิขั้นพื้นฐานอย่างหนึ่งที่มนุษย์ทุกคนพึงจะได้รับคือ ความปลอดภัยในชีวิตซึ่งอันตราย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ที่เกิดจากความไม่ปลอดภัยโดยทั่วไป คือ การเกิดอุบัติเหตุ และอันตรายที่แอบแฝง ซึ่งส่งผลต่อสุขภาพ โดยเฉพาะในวัยรุ่น ซึ่งเป็นวัยที่เริ่มศึกษา สนใจ ทดลองสิ่งต่างๆ ที่อยู่รอบตัวของวันรุ่นเอง ไม่ว่าจะเป็นส่วนของตนเองและเพศตรงข้าม แฟชั่น เทคโนโลยีใหม่ๆ ซึ่งถ้าหากวัยรุ่นได้รับการกระตุ้นจากสิ่งแวดล้อมที่ยั่วยุก็จะมีแนวโน้มที่จะสนองตอบต่อความต้องการของตนได้ง่าย และเกิดพฤติกรรมเลียนแบบตามสื่อโฆษณาต่างๆ ที่ผู้ผลิตสื่อต้องการจะให้เป็นไป ปัจจุบันภัยที่เกิดขึ้นจากสื่อและเทคโนโลยีสมัยใหม่มีมากขึ้น วัยรุ่นหลายๆ คนเป็นเหยื่อ ไม่ว่าจะเรื่องเกมออนไลน์การแต่งกายตามแฟชั่นที่ล่อแหลม การติดต่อเพศตรงข้ามผ่านอินเทอร์เน็ต หรือวัยรุ่นหญิงหลายคนกลายเป็นสินค้าหน้าจอ  รวมไปถึงการอุปโภคบริโภคสินค้าและบริการต่างๆ ที่ไม่ปลอดภัย ส่งผลต่อสภาพร่างกายและจิตใจ ของตนเองอย่างรุนแรง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โดยที่ตนเองไม่รู้ตัว ดังนั้น การให้วัยรุ่นรู้แนวทางป้องกัน และรู้เท่าทันสื่อโฆษณาที่มีในปัจจุบัน เป็น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การสร้างภูมิคุ้มกันตนเองจากสื่อที่เป็นอันตราย เพื่อสุขภาพกายและสุขภาพใจที่ดีขึ้น นอกจากนี้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การรับทราบข้อมูลเกี่ยวกับหน่วยงานที่ให้ความคุ้มครองด้านความปลอดภัยจากสื่อ ก็นับว่าเป็นการแก้ไข เพื่อไม่ให้มีการผลิตสื่อที่ไม่ปลอดภัยต่อผู้บริโภค ซึ่งจะส่งผลเสียต่อสุขภาพในวงกว้างมากเกินไป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 fontAlgn="ctr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สื่อโฆษณาที่มีผลต่อสุขภาพ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แนวทางปฏิบัติเพื่อป้องกันตนเองจากสื่อที่ไม่ปลอดภัย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แหล่งขอความช่วยเหลือและให้คำปรึกษาเมื่อเกิดความไม่ปลอดภัยจากสื่อ</a:t>
            </a: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kapook_393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12" y="1309662"/>
            <a:ext cx="4152900" cy="66675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14488" y="1452538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46" y="2809860"/>
            <a:ext cx="535785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๑.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ข้อใดเป็นปัจจัยสำคัญที่เข้ามามีบทบาทในการตัดสินใจเลือกซื้อสินค้าของวัยรุ่น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ราคาสินค้า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อำนาจในการซื้อ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ค่านิยม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สื่อโฆษณา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๒.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ข้อใดคือประโยชน์ของสื่ออินเทอร์เน็ต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มีความสะดวกรวดเร็ว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ประหยัดเวลา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แลกเปลี่ยนข้อมูลข่าวสาร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ถูกทุกข้อ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๓.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สื่อโฆษณาชนิดใดที่สามารถเข้าถึงประชาชนได้อย่างรวดเร็ว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มากที่สุด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สื่อโฆษณาสิ่งพิมพ์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สื่อโฆษณาขายตรง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สื่อโฆษณาอิเล็กทรอนิกส์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สื่อโฆษณากลางแจ้ง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๔.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สำคัญที่สุด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ในการดำเนินชีวิตเพื่อให้รอดพ้นจากการตกเป็นทาสของการพัฒนาเทคโนโลยีในทางที่  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ไม่ถูกต้อง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ในปัจจุบัน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การใช้สติและเหตุผลในการดำเนินชีวิต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ปฏิบัติตนตามค่านิยมของสังคมเป็นพื้นฐาน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การยึดถือประเพณีและความเชื่อดั้งเดิม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การปิดกั้นตนเอง ไม่รับข้อมูลข่าวสารใดๆ ทั้งสิ้น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๕.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วิธีการใดต่อไปนี้เป็นการรับข้อมูลข่าวสารโดยรับผ่านทางสื่อโฆษณาที่ปลอดภัย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ที่สุด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สุ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วิชย์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รับฟังข้อมูลข่าวสารหลายๆ ด้าน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ธนา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พรฟังข่าวสารในด้านที่ดีเท่านั้น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เอกชัยสืบค้นข้อมูลข่าวในอดีตเมื่อ 10 ปีที่ผ่านมา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ประวิ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ทย์ท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ดลองสินค้าตามที่โฆษณาด้วยตนเอง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32" y="1452538"/>
            <a:ext cx="550072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ข้อใดต่อไปนี้ที่ผู้ปกครองควรตระหนักเพื่อให้บุตรดำเนินชีวิตอยู่ในสังคมโดยไม่ตกเป็นทาสของ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ก. เปิดโอกาสให้บุตรได้เข้ามาปรึกษาและคอยสอดส่องดูแล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ข. คอยเตือนและห้ามปรามโดยไม่ให้เล่นอินเทอร์เน็ต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ค. ให้อิสระกับบุตรอย่างเต็มที่ในการเล่นอินเทอร์เน็ต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ง. ปิดกั้นการเล่นอินเทอร์เน็ตของบุตรในทุกช่องทาง</a:t>
            </a: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ข้อใด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ไม่นับว่า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เป็นผลกระทบต่อสุขภาพที่มีสาเหตุมาจากสื่อโฆษณาที่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ปลอดภัย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ก. ถูกหลอกลวง เสียทรัพย์สินเงินทองโดยไร้ประโยชน์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ข.จิตใจไม่มั่นคง โลเล และตัดสินใจไม่รอบคอบ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ค. เกิดโรคภัยไข้เจ็บเนื่องจากได้สินค้าที่ไม่ได้มาตรฐาน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ง. เสียบุคลิกภาพ พูดจาวกไปวนมา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ข้อใด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ไม่ใช่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ผลเสียที่เกิดจากโฆษณาทางอินเทอร์เน็ตต่อวัยรุ่น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ก. นิตยาถูกหลอกลวงเพราะนัดกับเพื่อนชายในห้องสนทนา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ข. วิทยาโอนเงินให้กับสินค้าหนีภาษีที่จำหน่ายทางอินเทอร์เน็ต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ค. อรนิชาถูกแอบอ้างชื่อ เพื่อนำไปใช้ซื้อสินค้า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ง. วันดนูต้องตัดแว่นเมื่อตอนอายุ ๑๔ ปี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ข้อใด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เป็นพฤติกรรมการเลียนแบบของเด็กที่มีสาเหตุมาจากสื่อโฆษณา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ก. การดื่มสุราและสูบบุหรี่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พฤติกรรมการใช้ความรุนแรง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ค. พฤติกรรมการเรียน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การพูดจาก้าวร้าวผู้ใหญ่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“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โฆษณากาแฟสำเร็จรูปยี่ห้อหนึ่ง มีดาราสาว รูปร่างผอมสูงเป็นผู้นำเสนอสินค้า โดยแนะนำว่า เป็นกาแฟที่ผสมสารช่วยขจัดไขมันส่วนเกินในร่างกาย ทำให้มีรูปร่างดี เป็นที่สนใจของผู้ชายหลายคนในโฆษณา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”</a:t>
            </a:r>
          </a:p>
          <a:p>
            <a:pPr fontAlgn="ctr">
              <a:tabLst>
                <a:tab pos="3571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๑๐. ข้อใดต่อไปนี้ เป็นความเข้าใจผิดของผู้บริโภคจากโฆษณาดังกล่าว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ก.หากดื่มกาแฟสำเร็จรูปจะมีรูปร่างผอมเพรียวเหมือนดาราสาวที่นำเสนอสินค้า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ข. หากดื่มกาแฟสำเร็จรูปจะไม่มีไขมันส่วนเกิน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fontAlgn="ctr"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ค. หากดื่มกาแฟสำเร็จรูปจะทำให้ไม่อ้วน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7188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ง. หากดื่มกาแฟสำเร็จรูปจะทำให้รูปร่างดี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๖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14422" y="1952604"/>
            <a:ext cx="52149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๑. คนแปลกหน้า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๒. เนื้อหาที่ไมเหมาะสม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๓. การค้าขาย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ออนไลน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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๔. การละเมิดลิขสิทธิ์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4๕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ไวรัสคอมพิวเตอร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การโจมตี/เจาะระบบ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เครือข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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๖. การใ</a:t>
            </a:r>
            <a:r>
              <a:rPr lang="th-TH" sz="16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ช้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เวลา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บนเน็ต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มากเกินไป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๗. การติดเกมออนไลน์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9" name="คลื่นคู่ 8"/>
          <p:cNvSpPr/>
          <p:nvPr/>
        </p:nvSpPr>
        <p:spPr>
          <a:xfrm>
            <a:off x="1285860" y="1238224"/>
            <a:ext cx="2143140" cy="500066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ภัยแฝงออนไลน์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คลื่นคู่ 9"/>
          <p:cNvSpPr/>
          <p:nvPr/>
        </p:nvSpPr>
        <p:spPr>
          <a:xfrm>
            <a:off x="1285860" y="3952868"/>
            <a:ext cx="2143140" cy="500066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ข้อเท็จจริงจากต่างประเทศ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60" y="4810124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 ใน ๕ ของเด็กที่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เล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นแช็ตรูม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เคยถูกชักชวน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ให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มีเพศ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สัมพันธ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 ใน ๑๐ ของเด็กอาย ๙ ถึง ๑๖ ปเคยดูสื่อลามกใน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เน็ต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๒๕% ของเด็กที่ถูกชักชวน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ให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มีเพศสัมพันธ์กล้า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บอกพ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อแม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๑๐๐,๐๐ คือ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จํานวน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เว็บ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ไซต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ลามกที่พบ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ในป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 ค.ศ.๒๐๐๑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๑๐๐,๐๐๐ ล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านบาทต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อปคือ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จํานวน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เงินที่ถูก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ใช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จ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ในการซื้อขายภาพ ลามกบน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อินเทอร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เน็ต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คลื่นคู่ 11"/>
          <p:cNvSpPr/>
          <p:nvPr/>
        </p:nvSpPr>
        <p:spPr>
          <a:xfrm>
            <a:off x="1285860" y="6453198"/>
            <a:ext cx="2143140" cy="500066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เด็กกับสื่อลามก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60" y="7096140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เด็ก ๓๐% และเยาวชน ๕๒% ไมเห็นว่าการซื้อขายภาพลามก ดาราบนอินเทอร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เน็ตเป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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นปัญ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เยาวชน ๗๑% เคยดูเว็บลามกอยา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งน้อย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หนึ่งครั้ง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๔๕% เข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าไป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ดูซ้ำ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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นประจํา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๗๓% รูสึกผิดที่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ทําเช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นนั้น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เด็กและเยาวชน ๙๒% ที่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เล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นแช็ตรูม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เคยถูกชวนคุยเรื่อง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เซ็กซ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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เด็กส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วนมากจะเปลี่ยนเรื่องคุย 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เด็ก ๑๗%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คุยด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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วย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เพราะไมคิดวามอันตราย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มีเด็ก ๘% เลิก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เล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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นแช็ตรูม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ไปเลย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4" name="รูปภาพ 13" descr="the-than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8" y="1595414"/>
            <a:ext cx="1357322" cy="323906"/>
          </a:xfrm>
          <a:prstGeom prst="rect">
            <a:avLst/>
          </a:prstGeom>
        </p:spPr>
      </p:pic>
      <p:pic>
        <p:nvPicPr>
          <p:cNvPr id="15" name="รูปภาพ 14" descr="the-than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50" y="4310058"/>
            <a:ext cx="1357322" cy="323906"/>
          </a:xfrm>
          <a:prstGeom prst="rect">
            <a:avLst/>
          </a:prstGeom>
        </p:spPr>
      </p:pic>
      <p:pic>
        <p:nvPicPr>
          <p:cNvPr id="16" name="รูปภาพ 15" descr="the-than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50" y="6810388"/>
            <a:ext cx="1357322" cy="323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27234</TotalTime>
  <Words>410</Words>
  <Application>Microsoft Office PowerPoint</Application>
  <PresentationFormat>กระดาษ A4 (210x297 มม.)</PresentationFormat>
  <Paragraphs>265</Paragraphs>
  <Slides>15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786</cp:revision>
  <dcterms:created xsi:type="dcterms:W3CDTF">2010-08-12T15:11:58Z</dcterms:created>
  <dcterms:modified xsi:type="dcterms:W3CDTF">2015-02-12T13:08:53Z</dcterms:modified>
</cp:coreProperties>
</file>