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68" r:id="rId4"/>
    <p:sldId id="269" r:id="rId5"/>
    <p:sldId id="270" r:id="rId6"/>
    <p:sldId id="258" r:id="rId7"/>
    <p:sldId id="265" r:id="rId8"/>
    <p:sldId id="259" r:id="rId9"/>
    <p:sldId id="276" r:id="rId10"/>
    <p:sldId id="278" r:id="rId11"/>
    <p:sldId id="279" r:id="rId12"/>
    <p:sldId id="280" r:id="rId13"/>
    <p:sldId id="283" r:id="rId14"/>
    <p:sldId id="275" r:id="rId15"/>
    <p:sldId id="284" r:id="rId16"/>
  </p:sldIdLst>
  <p:sldSz cx="6858000" cy="9906000" type="A4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9966FF"/>
    <a:srgbClr val="CCFFFF"/>
    <a:srgbClr val="FF9933"/>
    <a:srgbClr val="FFCCFF"/>
    <a:srgbClr val="FF3399"/>
    <a:srgbClr val="FF6600"/>
    <a:srgbClr val="FF0066"/>
    <a:srgbClr val="FF3300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ลักษณะ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ลักษณะสีอ่อน 1 - เน้น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4678" autoAdjust="0"/>
    <p:restoredTop sz="91152" autoAdjust="0"/>
  </p:normalViewPr>
  <p:slideViewPr>
    <p:cSldViewPr>
      <p:cViewPr>
        <p:scale>
          <a:sx n="100" d="100"/>
          <a:sy n="100" d="100"/>
        </p:scale>
        <p:origin x="-924" y="15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96"/>
      </p:cViewPr>
      <p:guideLst>
        <p:guide orient="horz" pos="3157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E6B22EFD-46B9-4576-BAF9-63DC5EB02572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31A5A8FB-6F5F-4BD8-9FA8-8845ACD7B0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166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45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541782" y="3883152"/>
            <a:ext cx="5829300" cy="449072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541782" y="1637792"/>
            <a:ext cx="5829300" cy="217932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17923" y="710228"/>
            <a:ext cx="5822156" cy="8485545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82930" y="1149773"/>
            <a:ext cx="5692140" cy="4496329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582930" y="5703464"/>
            <a:ext cx="5692140" cy="2180695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571500" y="8607213"/>
            <a:ext cx="1600200" cy="528320"/>
          </a:xfrm>
        </p:spPr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2343150" y="8607213"/>
            <a:ext cx="2171700" cy="52832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4686300" y="8607213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474720" y="4340858"/>
            <a:ext cx="8321040" cy="6858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200150" y="790787"/>
            <a:ext cx="2537460" cy="924101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200150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3846635" y="790787"/>
            <a:ext cx="2537460" cy="924101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3846635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276601" y="4489872"/>
            <a:ext cx="7924800" cy="6858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943100" y="870373"/>
            <a:ext cx="4457700" cy="792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2549477" y="4489873"/>
            <a:ext cx="7924800" cy="6858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555610" y="1148076"/>
            <a:ext cx="2970038" cy="764743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3958296" y="5058073"/>
            <a:ext cx="2400300" cy="1651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395653" y="1186181"/>
            <a:ext cx="3413174" cy="7533640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th-TH" sz="2000" smtClean="0"/>
              <a:t>คลิกไอคอนเพื่อเพิ่มรูปภาพ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3958296" y="2311401"/>
            <a:ext cx="2400300" cy="2636607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57175" y="330200"/>
            <a:ext cx="6343650" cy="92456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42900" y="440267"/>
            <a:ext cx="6172200" cy="1651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342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2343150" y="8976361"/>
            <a:ext cx="2171700" cy="52832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4914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%E0%B8%AA%E0%B8%B7%E0%B9%88%E0%B8%AD%E0%B8%AD%E0%B8%AD%E0%B8%99%E0%B9%84%E0%B8%A5%E0%B8%99%E0%B9%8C&amp;source=images&amp;cd=&amp;cad=rja&amp;docid=aOGAeYwcbJ4JGM&amp;tbnid=rofuStm4k3oLDM:&amp;ved=0CAUQjRw&amp;url=http://www.saisawankhayanying.com/s-featured/protect-risky-online-media/&amp;ei=UmoIUr7OAYaIrAeh-YDwBQ&amp;psig=AFQjCNFU0HN6wCr7Ik_MfPh2EpK-CvJHGw&amp;ust=137636957746080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สี่เหลี่ยมผืนผ้า 19"/>
          <p:cNvSpPr/>
          <p:nvPr/>
        </p:nvSpPr>
        <p:spPr>
          <a:xfrm>
            <a:off x="676256" y="881034"/>
            <a:ext cx="5501827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 (พ ๒๒๑๐๑)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เรื่อง การสร้างเสริมสุขภาพในวัยเรียน  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</a:t>
            </a:r>
            <a:endParaRPr lang="th-TH" sz="3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71744" y="7810520"/>
            <a:ext cx="36920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นางวันเพ็ญ 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คฤคราช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ตำแหน่ง ครูชำนาญการพิเศษ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กลุ่มสาระการเรียนรู้สุขศึกษาและพลศึกษา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โรงเรียนแกลง“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วิทย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สถาวร” อำเภอแกลง จังหวัดระยอง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สำนักงานเขตพื้นที่การศึกษามัธยมศึกษา เขต ๑๘ 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1785926" y="3381364"/>
            <a:ext cx="4000528" cy="1285884"/>
            <a:chOff x="2820" y="3060"/>
            <a:chExt cx="7710" cy="2715"/>
          </a:xfrm>
        </p:grpSpPr>
        <p:cxnSp>
          <p:nvCxnSpPr>
            <p:cNvPr id="29" name="AutoShape 3"/>
            <p:cNvCxnSpPr>
              <a:cxnSpLocks noChangeShapeType="1"/>
            </p:cNvCxnSpPr>
            <p:nvPr/>
          </p:nvCxnSpPr>
          <p:spPr bwMode="auto">
            <a:xfrm flipV="1">
              <a:off x="2820" y="3060"/>
              <a:ext cx="6285" cy="615"/>
            </a:xfrm>
            <a:prstGeom prst="straightConnector1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0" name="AutoShape 4"/>
            <p:cNvCxnSpPr>
              <a:cxnSpLocks noChangeShapeType="1"/>
            </p:cNvCxnSpPr>
            <p:nvPr/>
          </p:nvCxnSpPr>
          <p:spPr bwMode="auto">
            <a:xfrm>
              <a:off x="2820" y="3675"/>
              <a:ext cx="0" cy="1740"/>
            </a:xfrm>
            <a:prstGeom prst="straightConnector1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1" name="AutoShape 5"/>
            <p:cNvCxnSpPr>
              <a:cxnSpLocks noChangeShapeType="1"/>
            </p:cNvCxnSpPr>
            <p:nvPr/>
          </p:nvCxnSpPr>
          <p:spPr bwMode="auto">
            <a:xfrm>
              <a:off x="2820" y="5415"/>
              <a:ext cx="7710" cy="360"/>
            </a:xfrm>
            <a:prstGeom prst="straightConnector1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2" name="AutoShape 6"/>
            <p:cNvCxnSpPr>
              <a:cxnSpLocks noChangeShapeType="1"/>
            </p:cNvCxnSpPr>
            <p:nvPr/>
          </p:nvCxnSpPr>
          <p:spPr bwMode="auto">
            <a:xfrm>
              <a:off x="9105" y="3060"/>
              <a:ext cx="1425" cy="2715"/>
            </a:xfrm>
            <a:prstGeom prst="straightConnector1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</p:grpSp>
      <p:sp>
        <p:nvSpPr>
          <p:cNvPr id="26" name="WordArt 7"/>
          <p:cNvSpPr>
            <a:spLocks noChangeArrowheads="1" noChangeShapeType="1" noTextEdit="1"/>
          </p:cNvSpPr>
          <p:nvPr/>
        </p:nvSpPr>
        <p:spPr bwMode="auto">
          <a:xfrm>
            <a:off x="928670" y="2881298"/>
            <a:ext cx="1928826" cy="59531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rtl="0"/>
            <a:r>
              <a:rPr lang="th-TH" sz="3600" b="1" kern="10" cap="all" dirty="0" smtClean="0">
                <a:ln/>
                <a:solidFill>
                  <a:srgbClr val="FF3399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#TS  Malee Normal"/>
              </a:rPr>
              <a:t>หน่วยการเรียนรู้ที่ </a:t>
            </a:r>
            <a:endParaRPr lang="th-TH" sz="3600" b="1" kern="10" cap="all" dirty="0">
              <a:ln/>
              <a:solidFill>
                <a:srgbClr val="FF3399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cs typeface="#TS  Malee Normal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1357298" y="3381364"/>
            <a:ext cx="785818" cy="742962"/>
          </a:xfrm>
          <a:prstGeom prst="ellipse">
            <a:avLst/>
          </a:prstGeom>
          <a:gradFill rotWithShape="0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1"/>
          </a:gradFill>
          <a:ln w="12700">
            <a:solidFill>
              <a:srgbClr val="FF6600"/>
            </a:solidFill>
            <a:round/>
            <a:headEnd/>
            <a:tailEnd/>
          </a:ln>
          <a:effectLst>
            <a:outerShdw dist="107763" dir="13500000" algn="ctr" rotWithShape="0">
              <a:srgbClr val="FFC00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2800" b="1" dirty="0" smtClean="0">
                <a:solidFill>
                  <a:srgbClr val="0000CC"/>
                </a:solidFill>
                <a:latin typeface="DSMaiThaias" pitchFamily="18"/>
                <a:cs typeface="Angsana New" pitchFamily="18" charset="-34"/>
              </a:rPr>
              <a:t>๑๐</a:t>
            </a:r>
            <a:endParaRPr kumimoji="0" lang="th-TH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28802" y="3524240"/>
            <a:ext cx="35719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200" b="1" spc="50" dirty="0" smtClean="0">
                <a:ln w="11430"/>
                <a:solidFill>
                  <a:srgbClr val="FF6600"/>
                </a:solidFill>
                <a:effectLst>
                  <a:glow rad="101600">
                    <a:srgbClr val="FF66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_Layiji MaHaNiYom V 1.2" pitchFamily="2" charset="0"/>
                <a:cs typeface="_Layiji MaHaNiYom V 1.2" pitchFamily="2" charset="0"/>
              </a:rPr>
              <a:t>ติดตาม</a:t>
            </a:r>
          </a:p>
          <a:p>
            <a:pPr algn="ctr"/>
            <a:r>
              <a:rPr lang="th-TH" sz="3200" b="1" spc="50" dirty="0" smtClean="0">
                <a:ln w="11430"/>
                <a:solidFill>
                  <a:srgbClr val="FF6600"/>
                </a:solidFill>
                <a:effectLst>
                  <a:glow rad="101600">
                    <a:srgbClr val="FF66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_Layiji MaHaNiYom V 1.2" pitchFamily="2" charset="0"/>
                <a:cs typeface="_Layiji MaHaNiYom V 1.2" pitchFamily="2" charset="0"/>
              </a:rPr>
              <a:t>สื่อออนไลน์</a:t>
            </a:r>
            <a:endParaRPr lang="th-TH" sz="3200" b="1" spc="50" dirty="0">
              <a:ln w="11430"/>
              <a:solidFill>
                <a:srgbClr val="FF6600"/>
              </a:solidFill>
              <a:effectLst>
                <a:glow rad="101600">
                  <a:srgbClr val="FF6600">
                    <a:alpha val="6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2000240" y="4953000"/>
            <a:ext cx="3143248" cy="224792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76200" cmpd="tri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6" name="irc_mi" descr="http://www.saisawankhayanying.com/wp-content/uploads/2013/05/1308719175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8" y="5453066"/>
            <a:ext cx="2266947" cy="120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322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00702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๗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มนมุมสี่เหลี่ยมด้านทแยงมุม 12"/>
          <p:cNvSpPr/>
          <p:nvPr/>
        </p:nvSpPr>
        <p:spPr>
          <a:xfrm>
            <a:off x="1285860" y="1166786"/>
            <a:ext cx="2928958" cy="500066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1285860" y="123822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ผล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กระทบต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อเด็ก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เยาวชนต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อสื่อ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ที่ไม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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ดี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5860" y="1809728"/>
            <a:ext cx="507209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ฉากความรุนแรง 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ทํา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ให้เด็กแสดงออกโดย หวาดกลัว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นอนฝ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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นราย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ก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าวราว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ชอบ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กระทํารุนแรงต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อผู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อื่น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ทําลายข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าว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ของเฉยชาหรือรูสึกเฉย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เมยต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อความ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รุนแรง อา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รมณ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รุนแรง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ลดความรู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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สึก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อยากช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วย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เหลือ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ผู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อื่น ขาดความเห็นอกเห็นใจ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พฤติกรรมเลียนแบบความรุนแรง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ซึมเศร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า สะเทือนใจ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เกมส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ตต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อสู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ทําให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สารเคมี(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adrenaline)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หลั่ง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ทําให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ความดันสูง หัวใจเต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นเร็ว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เครียดและชัก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มนมุมสี่เหลี่ยมด้านทแยงมุม 15"/>
          <p:cNvSpPr/>
          <p:nvPr/>
        </p:nvSpPr>
        <p:spPr>
          <a:xfrm>
            <a:off x="1357298" y="3738554"/>
            <a:ext cx="2357454" cy="500066"/>
          </a:xfrm>
          <a:prstGeom prst="round2Diag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การป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องกันและแกป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ญหา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7298" y="4452934"/>
            <a:ext cx="5000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โครงการรณ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รงค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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ให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การศึกษา ทั้งเด็ก 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ผู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ปกครอง,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ครู,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โรงเรียน และสังคม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การ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มีส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วนร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วม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ของ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ผู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ให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บริการอินเทอร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เน็ต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สายด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วนแจ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งข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าว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(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Hotline)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กฎหมายคุ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มครอง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เด็ก,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เอาผิดสื่อลามก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การ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บังคับใช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กฎหมาย,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ตํารวจ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ไซ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เบอร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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ดูแลตัวเอง พ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อแม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ดูแลบุตรหลาน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มนมุมสี่เหลี่ยมด้านทแยงมุม 17"/>
          <p:cNvSpPr/>
          <p:nvPr/>
        </p:nvSpPr>
        <p:spPr>
          <a:xfrm>
            <a:off x="1357298" y="6167446"/>
            <a:ext cx="2071702" cy="500066"/>
          </a:xfrm>
          <a:prstGeom prst="round2DiagRect">
            <a:avLst/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โรคติดอินเทอร์เน็ต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57298" y="6953264"/>
            <a:ext cx="507209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รู้สึกหมกมุ่นกับอินเทอร์เน็ต แม้ในเวลาที่ไม่ได้ต่อเข้าระบบอินเทอร์เน็ต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มีความต้องการใช้อินเทอร์เน็ตเป็นเวลานานขึ้นอยู่เรื่อยๆ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ไม่สามารถควบคุมการใช้อินเทอร์เน็ตได้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รู้สึกหงุดหงิดเมื่อใช้อินเทอร์เน็ตน้อยลง หรือหยุดใช้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คิดว่าเมื่อใช้อินเทอร์เน็ตแล้ว ทำให้ตนเองรู้สึกดีขึ้น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ใช้เป็นอินเทอร์เน็ตในการหลีกเลี่ยงปัญหา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๗. หลอกคนในครอบครัว หรือเพื่อน เรื่องการใช้อินเทอร์เน็ตของตนเอง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๘. มีอาการผิดปกติเมื่อเลิกใช้อินเทอร์เน็ต เช่น หดหู่ กระวนกระวาย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" name="รูปภาพ 9" descr="the-than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22" y="4095744"/>
            <a:ext cx="2790825" cy="257175"/>
          </a:xfrm>
          <a:prstGeom prst="rect">
            <a:avLst/>
          </a:prstGeom>
        </p:spPr>
      </p:pic>
      <p:pic>
        <p:nvPicPr>
          <p:cNvPr id="12" name="รูปภาพ 11" descr="the-than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22" y="6524636"/>
            <a:ext cx="2790825" cy="257175"/>
          </a:xfrm>
          <a:prstGeom prst="rect">
            <a:avLst/>
          </a:prstGeom>
        </p:spPr>
      </p:pic>
      <p:pic>
        <p:nvPicPr>
          <p:cNvPr id="19" name="รูปภาพ 18" descr="the-than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8" y="1523976"/>
            <a:ext cx="2790825" cy="257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๘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150" name="AutoShape 6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-760413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151" name="AutoShape 7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31750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152" name="AutoShape 8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823913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" name="มนมุมสี่เหลี่ยมด้านทแยงมุม 9"/>
          <p:cNvSpPr/>
          <p:nvPr/>
        </p:nvSpPr>
        <p:spPr>
          <a:xfrm>
            <a:off x="1500174" y="1166786"/>
            <a:ext cx="3429024" cy="500066"/>
          </a:xfrm>
          <a:prstGeom prst="round2DiagRect">
            <a:avLst/>
          </a:prstGeom>
          <a:solidFill>
            <a:srgbClr val="99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 smtClean="0">
              <a:cs typeface="+mj-cs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714488" y="1238224"/>
            <a:ext cx="3079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วิธีการป้องกันและรักษาจากโรคติดอินเทอร์เน็ต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5860" y="2024042"/>
            <a:ext cx="51435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หลายๆ คนคิดว่าการรักษาโรคติดอินเทอร์เน็ต ก็เพียงแค่ดึงปลั๊กคอมพิวเตอร์และถอดสายโทรศัพท์ออกจากโมเด็ม แต่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Ivan Goldberg 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จิตแพทย์ ผู้ค้นพบโรคติดอินเทอร์เน็ต 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ได้ให้คำแนะนำในการป้องกันและช่วยเหลือกับผู้ที่คิดว่าตัวเองเป็นหรือกำลังจะเป็นโรคนี้ว่า ก่อนอื่นต้องรู้ว่าตัวคุณเองใช้อินเทอร์เน็ตมากเกินไปหรือไม่  ในระดับไหน และรูปแบบลักษณะของการใช้ไปในรูปแบบใด จากนั้นก็ทำการวิเคราะห์จากพื้นฐานของปัญหาจริงๆ ว่าเกิดจากอะไร ทำไมถึงคุณถึงได้ใช้อินเทอร์เน็ตมากขนาดนั้น ซึ่งทั้งหมดอาจจะเกิดจากตัวคุณเอง หรือสังคมที่อยู่รอบข้างตัวคุณ ขั้นตอนที่สามคือการวางแผนการที่จะแก้ปัญหาเหล่านั้น มากกว่าที่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จะหลีกหนี หรือละเลยมันไป การหลีกหนีจากปัญหาจากโลกแห่งความจริง เข้ามาสู่โลก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ของอินเทอร์เน็ตไม่ได้ทำให้ปัญหาเหล่านั้นหายไป ลองปรึกษาคนรอบข้าง หาเพื่อนและ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เข้าสังคมมาก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5860" y="5453066"/>
            <a:ext cx="507209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ระมัดระวังเรื่องการให้ข้อมูลส่วนตัวบนอินเทอร์เน็ต เช่น ชื่อ ที่อยู่ เบอร์โทรศัพท์ เบอร์บ้าน รหัสผ่าน รหัสเอทีเอ็ม หมายเลขบัตรประชาชน หมายเลขบัตรเครดิต หรือข้อมูลส่วนตัวอื่นใดที่ผู้ไม่ประสงค์ดีอาจนำมาใช้ในการติดต่อเราหรือปลอมแปลงเป็นตัวเราได้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ระมัดระวังเรื่องการนัดพบกับเพื่อนออนไลน์ เพราะตัวจริงอาจไม่เป็นอย่างที่สร้างภาพไว้บนอินเทอร์เน็ต ผู้ไม่ประสงค์ดีมักแสร้งทำตัวเป็นเพื่อนแท้หวังให้เราเชื่อใจก่อนหาประโยชน์ในภายหลัง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ไม่ส่งรูปภาพส่วนตัวให้เพื่อนออนไลน์ รวมถึงจะไม่โพ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สต์รูป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ภาพส่วนตัว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บนเว็บไซต์ เพราะภาพอาจถูกนำไปตัดต่อหรือใช้เพื่อกิจกรรมที่ไม่เหมาะสม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ไม่โต้ตอบกับบุคคลหรือข้อความที่ทำให้รู้สึกไม่ดี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ไม่เปิดเผยข้อมูลส่วนบุคคลของผู้อื่น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19" name="กลุ่ม 18"/>
          <p:cNvGrpSpPr/>
          <p:nvPr/>
        </p:nvGrpSpPr>
        <p:grpSpPr>
          <a:xfrm>
            <a:off x="1357298" y="4738686"/>
            <a:ext cx="2928958" cy="629187"/>
            <a:chOff x="1357298" y="4310058"/>
            <a:chExt cx="2928958" cy="629187"/>
          </a:xfrm>
        </p:grpSpPr>
        <p:grpSp>
          <p:nvGrpSpPr>
            <p:cNvPr id="16" name="กลุ่ม 15"/>
            <p:cNvGrpSpPr/>
            <p:nvPr/>
          </p:nvGrpSpPr>
          <p:grpSpPr>
            <a:xfrm>
              <a:off x="1357298" y="4310058"/>
              <a:ext cx="2928958" cy="500066"/>
              <a:chOff x="1428736" y="4810124"/>
              <a:chExt cx="2928958" cy="500066"/>
            </a:xfrm>
          </p:grpSpPr>
          <p:sp>
            <p:nvSpPr>
              <p:cNvPr id="13" name="มนมุมสี่เหลี่ยมด้านทแยงมุม 12"/>
              <p:cNvSpPr/>
              <p:nvPr/>
            </p:nvSpPr>
            <p:spPr>
              <a:xfrm>
                <a:off x="1428736" y="4810124"/>
                <a:ext cx="2928958" cy="500066"/>
              </a:xfrm>
              <a:prstGeom prst="round2DiagRect">
                <a:avLst/>
              </a:prstGeom>
              <a:solidFill>
                <a:srgbClr val="CCFFFF"/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cs typeface="+mj-cs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500174" y="4881562"/>
                <a:ext cx="27860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b="1" dirty="0" smtClean="0">
                    <a:latin typeface="TH SarabunPSK" pitchFamily="34" charset="-34"/>
                    <a:cs typeface="TH SarabunPSK" pitchFamily="34" charset="-34"/>
                  </a:rPr>
                  <a:t>ออนไลน์อย่างปลอดภัยและสร้างสรรค์</a:t>
                </a:r>
                <a:endParaRPr lang="th-TH" b="1" dirty="0">
                  <a:latin typeface="TH SarabunPSK" pitchFamily="34" charset="-34"/>
                  <a:cs typeface="TH SarabunPSK" pitchFamily="34" charset="-34"/>
                </a:endParaRPr>
              </a:p>
            </p:txBody>
          </p:sp>
        </p:grpSp>
        <p:pic>
          <p:nvPicPr>
            <p:cNvPr id="17" name="รูปภาพ 16" descr="the-than10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71612" y="4595810"/>
              <a:ext cx="2571768" cy="343435"/>
            </a:xfrm>
            <a:prstGeom prst="rect">
              <a:avLst/>
            </a:prstGeom>
          </p:spPr>
        </p:pic>
      </p:grpSp>
      <p:pic>
        <p:nvPicPr>
          <p:cNvPr id="18" name="รูปภาพ 17" descr="the-than10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802" y="1452538"/>
            <a:ext cx="2571768" cy="34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๙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5122" name="AutoShape 2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-700088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123" name="AutoShape 3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-90488"/>
            <a:ext cx="180975" cy="180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124" name="AutoShape 4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519113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7" name="รูปภาพ 6" descr="แผน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46" y="5024438"/>
            <a:ext cx="5357826" cy="3988004"/>
          </a:xfrm>
          <a:prstGeom prst="rect">
            <a:avLst/>
          </a:prstGeom>
        </p:spPr>
      </p:pic>
      <p:sp>
        <p:nvSpPr>
          <p:cNvPr id="9" name="ตัดมุมสี่เหลี่ยมด้านทแยงมุม 8"/>
          <p:cNvSpPr/>
          <p:nvPr/>
        </p:nvSpPr>
        <p:spPr>
          <a:xfrm>
            <a:off x="1357298" y="3881430"/>
            <a:ext cx="3786214" cy="571504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TextBox 9"/>
          <p:cNvSpPr txBox="1"/>
          <p:nvPr/>
        </p:nvSpPr>
        <p:spPr>
          <a:xfrm>
            <a:off x="1428736" y="4024306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แนวทางการจัดระดับความเหมาะสมของเกมคอมพิวเตอร์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2984" y="1381100"/>
            <a:ext cx="52149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ไม่กล่าวให้ร้าย ดูหมิ่น เหยียดหยาม ทำให้ผู้อื่นเสียหาย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๗. ไม่ส่งต่อคลิปวิดีโอ รูปภาพ หรือข้อความที่ทำให้ผู้อื่นได้รับความเสียหาย 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ถูกดูหมิ่น เกลียดชังจากสังคม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๘. หากพบเห็นข้อความหรือรูปภาพที่หยาบคายหรือไม่เหมาะสมด้วยประการ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ทั้งปวง คลิกแจ้งข้อมูลที่เว็บไซต์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 www.thaihotline.org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๙. หยุดคิดก่อนคลิก เพื่อประเมินสถานการณ์และผลดีผลเสียที่อาจเกิดขึ้นต่อตนเองหรือผู้อื่น จากการทำกิจกรรมใดๆ บนอินเทอร์เน็ต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๑๐. พูดคุยเรื่องกิจกรรมออนไลน์ เพื่อนออนไลน์ กับพ่อแม่ หรือบุคคลที่เราไว้วางใจได้อย่างสม่ำเสมอ</a:t>
            </a:r>
          </a:p>
          <a:p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2" name="รูปภาพ 11" descr="the-than10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40" y="4310058"/>
            <a:ext cx="2571768" cy="343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๑๐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grpSp>
        <p:nvGrpSpPr>
          <p:cNvPr id="2" name="กลุ่ม 9"/>
          <p:cNvGrpSpPr/>
          <p:nvPr/>
        </p:nvGrpSpPr>
        <p:grpSpPr>
          <a:xfrm>
            <a:off x="2643182" y="1381100"/>
            <a:ext cx="1857388" cy="800964"/>
            <a:chOff x="2786058" y="2580400"/>
            <a:chExt cx="1857388" cy="800964"/>
          </a:xfrm>
        </p:grpSpPr>
        <p:pic>
          <p:nvPicPr>
            <p:cNvPr id="9" name="รูปภาพ 8" descr="BUNTINGM.WM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86058" y="2580400"/>
              <a:ext cx="1857388" cy="800964"/>
            </a:xfrm>
            <a:prstGeom prst="rect">
              <a:avLst/>
            </a:prstGeom>
          </p:spPr>
        </p:pic>
        <p:sp>
          <p:nvSpPr>
            <p:cNvPr id="5" name="สี่เหลี่ยมผืนผ้า 4"/>
            <p:cNvSpPr/>
            <p:nvPr/>
          </p:nvSpPr>
          <p:spPr>
            <a:xfrm>
              <a:off x="3071810" y="2809860"/>
              <a:ext cx="1151276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th-TH" sz="2200" b="1" cap="none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บรรณนุกรม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428736" y="2595546"/>
            <a:ext cx="4857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กิตติ 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ปรมัตถ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ผลและคณะ.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หนังสือเสริมฝึกประสบการณ์ วิชา สุขศึกษา ๒.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กรุงเทพฯ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ฝ่ายวิชาการ บริษัท สำนักพิมพ์เอมพันธ์ จำกัด.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คลินิกเพื่อวัย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ทีน.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สถาบันสุขภาพเด็กแห่งชาติมหาราชินี.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คู่มือครู.  (๒๕๕๑).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สุขศึกษาและพลศึกษา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สำนักพิมพ์ บริษัทพัฒนาคุณภาพวิชาการ 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พว.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).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อภิลักษณ์ เทียนทองและคณะ.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หนังสือเรียน รายวิชาพื้นฐาน สุขศึกษาและ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บริษัท สำนักพิมพ์ประสานมิตร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ปสม.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 จำกัด.</a:t>
            </a:r>
          </a:p>
          <a:p>
            <a:pPr>
              <a:tabLst>
                <a:tab pos="5397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รูปภาพ 8" descr="kapook_1545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36" y="1309662"/>
            <a:ext cx="4343400" cy="666750"/>
          </a:xfrm>
          <a:prstGeom prst="rect">
            <a:avLst/>
          </a:prstGeom>
        </p:spPr>
      </p:pic>
      <p:sp>
        <p:nvSpPr>
          <p:cNvPr id="6" name="สี่เหลี่ยมผืนผ้า 5"/>
          <p:cNvSpPr/>
          <p:nvPr/>
        </p:nvSpPr>
        <p:spPr>
          <a:xfrm>
            <a:off x="1142984" y="2381232"/>
            <a:ext cx="52581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ชุดการเรียนการสอนวิชาสุขศึกษาและพลศึกษา เรื่อง การสร้างเสริมสุขภาพในวัยเรียน 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๑๐ ติดตามสื่อออนไลน์ </a:t>
            </a: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53823763"/>
              </p:ext>
            </p:extLst>
          </p:nvPr>
        </p:nvGraphicFramePr>
        <p:xfrm>
          <a:off x="2143116" y="3524240"/>
          <a:ext cx="2516290" cy="445326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258145"/>
                <a:gridCol w="125814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ก่อนเรียน-หลังเรียน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9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ข้อ</a:t>
                      </a:r>
                      <a:endParaRPr lang="en-US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ตอบ</a:t>
                      </a:r>
                      <a:endParaRPr lang="en-US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๑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๒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9108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๓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๔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๕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๖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๗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๘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mtClean="0">
                          <a:latin typeface="TH SarabunPSK" pitchFamily="34" charset="-34"/>
                          <a:cs typeface="TH SarabunPSK" pitchFamily="34" charset="-34"/>
                        </a:rPr>
                        <a:t>๑๐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๑๑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643050" y="1521717"/>
            <a:ext cx="2860078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เฉลยแบบทดสอบก่อน-หลังเรียน </a:t>
            </a:r>
          </a:p>
        </p:txBody>
      </p:sp>
    </p:spTree>
    <p:extLst>
      <p:ext uri="{BB962C8B-B14F-4D97-AF65-F5344CB8AC3E}">
        <p14:creationId xmlns="" xmlns:p14="http://schemas.microsoft.com/office/powerpoint/2010/main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รูปภาพ 8" descr="kapook_3798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22" y="1095348"/>
            <a:ext cx="4762500" cy="666750"/>
          </a:xfrm>
          <a:prstGeom prst="rect">
            <a:avLst/>
          </a:prstGeom>
        </p:spPr>
      </p:pic>
      <p:sp>
        <p:nvSpPr>
          <p:cNvPr id="22" name="สี่เหลี่ยมผืนผ้า 21"/>
          <p:cNvSpPr/>
          <p:nvPr/>
        </p:nvSpPr>
        <p:spPr>
          <a:xfrm>
            <a:off x="2928934" y="1166786"/>
            <a:ext cx="11430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800" b="1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คำนำ</a:t>
            </a:r>
            <a:endParaRPr lang="th-TH" sz="2800" b="1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" name="รูปภาพ 9" descr="kapook_21808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8" y="2238356"/>
            <a:ext cx="1785950" cy="357190"/>
          </a:xfrm>
          <a:prstGeom prst="rect">
            <a:avLst/>
          </a:prstGeom>
        </p:spPr>
      </p:pic>
      <p:pic>
        <p:nvPicPr>
          <p:cNvPr id="13" name="รูปภาพ 12" descr="kapook_1180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0240" y="7524768"/>
            <a:ext cx="2981325" cy="342900"/>
          </a:xfrm>
          <a:prstGeom prst="rect">
            <a:avLst/>
          </a:prstGeom>
        </p:spPr>
      </p:pic>
      <p:sp>
        <p:nvSpPr>
          <p:cNvPr id="7" name="สี่เหลี่ยมผืนผ้า 6"/>
          <p:cNvSpPr/>
          <p:nvPr/>
        </p:nvSpPr>
        <p:spPr>
          <a:xfrm>
            <a:off x="785794" y="2952736"/>
            <a:ext cx="550072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42925" algn="l"/>
              </a:tabLst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ชุดการเรียนการสอนรายวิชาสุขศึกษาและพลศึกษา เรื่อง การสร้างเสริมสุขภาพในวัยเรียน  สำหรับนักเรียนชั้นมัธยมศึกษาปีที่ ๒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๑๐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ติดตาม</a:t>
            </a:r>
            <a:r>
              <a:rPr lang="th-TH" sz="1600" smtClean="0">
                <a:latin typeface="TH SarabunPSK" pitchFamily="34" charset="-34"/>
                <a:cs typeface="TH SarabunPSK" pitchFamily="34" charset="-34"/>
              </a:rPr>
              <a:t>สื่อออนไลน์ สร้าง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ขึ้นประกอบด้วยเนื้อหา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สาระ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เกี่ยวกับการเปลี่ยนแปลงด้านร่างกาย จิตใจ อารมณ์ สังคม และสติปัญญา ในวัยรุ่น และปัจจัยที่มีผลกระทบต่อการเจริญเติบโตและพัฒนาการด้านร่างกาย จิตใจ อารมณ์ สังคม และสติปัญญา ในวัยรุ่น ตามหลักสูตรแกนกลางการศึกษา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ขั้นพื้นฐาน พุทธศักราช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๒๕๕๑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 ได้นำเสนอเรื่องราวเกี่ยวกับ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การสร้างเสริมสุขภาพในวัยเรียน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เป็นแหล่งการเรียนรู้เพิ่มเติม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จากตำราเรียน มีคำถามทบทวนบทเรียน  มีแบบทดสอบก่อนเรียน  และแบบทดสอบหลังเรียน  ซึ่ง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นักเรียนสามารถเรียนรู้เนื้อหาสาระ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ได้ด้วยตนเอง ตามความสนใจและศักยภาพของนักเรียนเอง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ผู้จัดทำมี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ความปรารถนาอย่างยิ่งที่จะให้ผู้ที่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ได้ผลบรรลุจุดมุ่งหมายทุกท่าน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 descr="kapook_3798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22" y="1095348"/>
            <a:ext cx="4762500" cy="666750"/>
          </a:xfrm>
          <a:prstGeom prst="rect">
            <a:avLst/>
          </a:prstGeom>
        </p:spPr>
      </p:pic>
      <p:pic>
        <p:nvPicPr>
          <p:cNvPr id="8" name="รูปภาพ 7" descr="kapook_21808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8" y="2238356"/>
            <a:ext cx="1785950" cy="357190"/>
          </a:xfrm>
          <a:prstGeom prst="rect">
            <a:avLst/>
          </a:prstGeom>
        </p:spPr>
      </p:pic>
      <p:pic>
        <p:nvPicPr>
          <p:cNvPr id="9" name="รูปภาพ 8" descr="kapook_1180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0240" y="8667776"/>
            <a:ext cx="2981325" cy="342900"/>
          </a:xfrm>
          <a:prstGeom prst="rect">
            <a:avLst/>
          </a:prstGeom>
        </p:spPr>
      </p:pic>
      <p:sp>
        <p:nvSpPr>
          <p:cNvPr id="13" name="สี่เหลี่ยมผืนผ้า 12"/>
          <p:cNvSpPr/>
          <p:nvPr/>
        </p:nvSpPr>
        <p:spPr>
          <a:xfrm>
            <a:off x="1014847" y="3099563"/>
            <a:ext cx="52925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80975" algn="l"/>
                <a:tab pos="361950" algn="l"/>
                <a:tab pos="4686300" algn="l"/>
              </a:tabLst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เรื่อง	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หน้า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คำแนะนำการ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ใช้สำหรับครู	๑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คำแนะนำการใช้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สำหรับนักเรียน	๒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เป้าหมายการเรียนรู้	๓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มาตรฐานและตัวชี้วัด	๓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สาระสำคัญ	๓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สาระการเรียนรู้	๓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แบบทดสอบ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ก่อน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เรียน - หลังเรียน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๔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ภัยแฝงออนไลน์	๖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dirty="0" smtClean="0">
                <a:ln w="1905"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ข้อเท็จจริงจากต่างประเทศ	๖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dirty="0" smtClean="0">
                <a:ln w="1905"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เด็กกับสื่อลามก	๖</a:t>
            </a:r>
            <a:endParaRPr lang="th-TH" dirty="0" smtClean="0">
              <a:ln w="11430"/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ผล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กระทบต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อเด็ก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เยาวชนต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อสื่อ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ที่ไม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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ดี	๗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การป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องกันและแกป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ญหา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๗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โรคติดอินเทอร์เน็ต	๗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วิธีการป้องกันและรักษาจากโรคติดอินเทอร์เน็ต	๘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ออนไลน์อย่างปลอดภัยและสร้างสรรค์	๘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แนวทางการจัดระดับความเหมาะสมของเกมคอมพิวเตอร์	๙</a:t>
            </a:r>
          </a:p>
          <a:p>
            <a:pPr>
              <a:tabLst>
                <a:tab pos="180975" algn="l"/>
                <a:tab pos="361950" algn="l"/>
                <a:tab pos="4660900" algn="l"/>
              </a:tabLst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บรรณานุกรม	 ๑๐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660900" algn="l"/>
              </a:tabLst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เฉลย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แบบทดสอบก่อน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เรียน – หลังเรียน	 ๑๑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	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3000372" y="1166786"/>
            <a:ext cx="11430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28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สารบัญ</a:t>
            </a:r>
            <a:endParaRPr lang="th-TH" sz="2800" b="1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 descr="kapook_3798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70" y="1309662"/>
            <a:ext cx="5429288" cy="666750"/>
          </a:xfrm>
          <a:prstGeom prst="rect">
            <a:avLst/>
          </a:prstGeom>
        </p:spPr>
      </p:pic>
      <p:sp>
        <p:nvSpPr>
          <p:cNvPr id="49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142984" y="1452538"/>
            <a:ext cx="395444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00CC"/>
                </a:solidFill>
              </a:rPr>
              <a:t>คำแนะนำการใช้ชุดการเรียนการสอนสำหรับครู</a:t>
            </a:r>
            <a:endParaRPr lang="th-TH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00CC"/>
              </a:solidFill>
            </a:endParaRPr>
          </a:p>
        </p:txBody>
      </p:sp>
      <p:pic>
        <p:nvPicPr>
          <p:cNvPr id="9" name="รูปภาพ 8" descr="kapook_21808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8" y="2595546"/>
            <a:ext cx="1785950" cy="357190"/>
          </a:xfrm>
          <a:prstGeom prst="rect">
            <a:avLst/>
          </a:prstGeom>
        </p:spPr>
      </p:pic>
      <p:pic>
        <p:nvPicPr>
          <p:cNvPr id="10" name="รูปภาพ 9" descr="kapook_1180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0240" y="8382024"/>
            <a:ext cx="2981325" cy="342900"/>
          </a:xfrm>
          <a:prstGeom prst="rect">
            <a:avLst/>
          </a:prstGeom>
        </p:spPr>
      </p:pic>
      <p:sp>
        <p:nvSpPr>
          <p:cNvPr id="11" name="สี่เหลี่ยมผืนผ้า 10"/>
          <p:cNvSpPr/>
          <p:nvPr/>
        </p:nvSpPr>
        <p:spPr>
          <a:xfrm>
            <a:off x="928670" y="3238488"/>
            <a:ext cx="52925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ทั้งนักเรียนที่เรียนดีและ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นักเรียนที่เรียน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ช้า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ใช้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ประกอบการสอนใน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แผนการจัดการเรียนรู้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เพื่อนักเรียนจะได้ศึกษาหาค้นคว้า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กิจกรรม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การเรียนรู้ตาม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หลักสูตรที่กำหนด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ชุดการเรียนการสอนนี้สา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มารถนำไปประเมินผลการสอนผลผ่าน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  กลุ่มสาระ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การเรียนรู้สุขศึกษาและพลศึกษาได้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โดยประเมิน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จากแบบทดสอบ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ศึกษาแผนการจัดการเรียนรู้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ซึ่งประกอบด้วยสาระการเรียนรู้  จุดประสงค์การเรียนรู้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เนื้อหา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กิจกรรมการเรียนรู้  สื่อการเรียนการสอน  การวัดผลประเมินผล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ชี้แจง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ให้นักเรียนอ่านคำแนะนำการ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ใช้ชุดการเรียนการสอนอย่าง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ละเอียด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และปฏิบัติตาม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ขั้นตอนจน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เตรียม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วัสดุอุปกรณ์ตามความเหมาะสมของกิจกรรม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๔. สังเกต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การปฏิบัติกิจกรรมของผู้เรียนตาม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ถ้านักเรียนคนใด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แล้วยัง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ไม่เข้าใจ  ครูควรชี้แนะเสริมให้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นักเรียนได้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ปฏิบัติบ่อยๆ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ทั้งที่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บ้าน และโรงเรียน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จะ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ทำให้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เข้าใจชุดการเรียนการสอนได้ดี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การปฏิบัติกิจกรรมสามารถนำไป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ประกอบการพิจารณา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จุดประสงค์โดยครูผู้สอน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ประเมินผล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 descr="kapook_3798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94" y="1381100"/>
            <a:ext cx="5572164" cy="666750"/>
          </a:xfrm>
          <a:prstGeom prst="rect">
            <a:avLst/>
          </a:prstGeom>
        </p:spPr>
      </p:pic>
      <p:sp>
        <p:nvSpPr>
          <p:cNvPr id="1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๒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สี่เหลี่ยมผืนผ้า 23"/>
          <p:cNvSpPr/>
          <p:nvPr/>
        </p:nvSpPr>
        <p:spPr>
          <a:xfrm>
            <a:off x="928670" y="1595414"/>
            <a:ext cx="4160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00CC"/>
                </a:solidFill>
              </a:rPr>
              <a:t>คำแนะนำการใช้ชุดการเรียนการสอนสำหรับนักเรียน</a:t>
            </a:r>
            <a:endParaRPr lang="th-TH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00CC"/>
              </a:solidFill>
            </a:endParaRPr>
          </a:p>
        </p:txBody>
      </p:sp>
      <p:pic>
        <p:nvPicPr>
          <p:cNvPr id="9" name="รูปภาพ 8" descr="kapook_21808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20" y="2666984"/>
            <a:ext cx="1785950" cy="357190"/>
          </a:xfrm>
          <a:prstGeom prst="rect">
            <a:avLst/>
          </a:prstGeom>
        </p:spPr>
      </p:pic>
      <p:pic>
        <p:nvPicPr>
          <p:cNvPr id="10" name="รูปภาพ 9" descr="kapook_1180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1678" y="8453462"/>
            <a:ext cx="2981325" cy="342900"/>
          </a:xfrm>
          <a:prstGeom prst="rect">
            <a:avLst/>
          </a:prstGeom>
        </p:spPr>
      </p:pic>
      <p:sp>
        <p:nvSpPr>
          <p:cNvPr id="11" name="สี่เหลี่ยมผืนผ้า 10"/>
          <p:cNvSpPr/>
          <p:nvPr/>
        </p:nvSpPr>
        <p:spPr>
          <a:xfrm>
            <a:off x="1000108" y="3309926"/>
            <a:ext cx="5292588" cy="4770537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สามารถนำความรู้ที่ได้จากการอ่าน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การ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ฝึกปฏิบัติไปใช้ในชีวิตประจำวัน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นักเรียน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ปฏิบัติงานได้อย่างถูกต้อง  มีความรู้  ความสามารถเหมาะสมกับวัย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เนื้อหาและกิจกรรม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ในชุดการเรียนการสอน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นักเรียนจะทราบว่า  เมื่อ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เรียนจบ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ทุกบทเรียน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แล้วจะสามารถปฏิบัติกิจกรรมใดได้บ้าง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ทำแบบทดสอบก่อน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เรียน ตามความเข้าใจของ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ตนเองแม้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ผิดก็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ไม่เป็นไร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ต้อง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ศึกษาบทเรียนจนจบทุกตอนแล้วจะสามารถ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ถูกต้อง  ในขั้นตอน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สุดท้าย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ชุดการเรียนการสอนนี้เส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นอเนื้อเรื่องเป็น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ส่วนย่อยๆ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บรรจุ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ลงเนื้อหาตามลำดับต่อเนื่องกัน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ในบางเนื้อหาจะมี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ง่ายๆ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เพื่อเป็นการซักซ้อมความเข้าใจให้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นักเรียนปฏิบัติ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คำสั่ง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ตอบคำถามแล้วตรวจคำตอบในหน้าต่อไป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ถ้า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นักเรียนตอบคำถามถูก  แสดงว่าเข้าใจดีแล้ว  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แต่ถ้าตอบ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ต้องกลับไป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อ่านเนื้อหาเดิมให้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  ตอบคำถามอีก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ครั้งจนตอบถูก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แล้วจึง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ไม่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ควรดู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คำตอบก่อนตอบคำถาม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เป็นอันขาด  เพราะจะทำให้นักเรียนไม่เข้าใจ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บทเรียน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แท้จริง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บาง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บทเรียนมีคำแนะนำให้นักเรียนไปฝึกปฏิบัติด้วย  นักเรียนต้องลอง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ตาม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คำแนะนำ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จะทำให้เกิดความรู้และเข้าใจได้ดี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785794" y="1238224"/>
            <a:ext cx="5643602" cy="723274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n>
                  <a:solidFill>
                    <a:srgbClr val="0000CC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๑. เป้าหมายการเรียนรู้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วิเคราะห์อิทธิพลของสื่อโฆษณาเกี่ยวกับสุขภาพ เพื่อเป็นแนวทางในการเลือกบริโภคอย่างฉลาดและปลอดภัย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FF0066"/>
                  </a:solidFill>
                </a:ln>
                <a:latin typeface="TH SarabunPSK" pitchFamily="34" charset="-34"/>
                <a:cs typeface="TH SarabunPSK" pitchFamily="34" charset="-34"/>
              </a:rPr>
              <a:t>๒. มาตรฐานและตัวชี้วัด</a:t>
            </a:r>
            <a:endParaRPr lang="en-US" sz="1600" dirty="0" smtClean="0">
              <a:ln>
                <a:solidFill>
                  <a:srgbClr val="FF0066"/>
                </a:solidFill>
              </a:ln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มาตรฐาน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พ ๔.๑  เห็นคุณค่าและมีทักษะในการสร้างเสริมสุขภาพ  การดำรงสุขภาพ  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การป้องกันโรค  และการสร้างเสริมสมรรถภาพเพื่อสุขภาพ</a:t>
            </a:r>
          </a:p>
          <a:p>
            <a:pPr>
              <a:tabLst>
                <a:tab pos="361950" algn="l"/>
              </a:tabLst>
            </a:pP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	ตัวชี้วัด </a:t>
            </a:r>
            <a:r>
              <a:rPr lang="en-US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สิ่งที่ผู้เรียนพึงรู้และปฏิบัติได้</a:t>
            </a:r>
            <a:endParaRPr lang="en-US" sz="1600" dirty="0" smtClean="0">
              <a:effectLst>
                <a:outerShdw blurRad="50800" dist="50800" dir="5400000" algn="ctr" rotWithShape="0">
                  <a:srgbClr val="FF3300"/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วิเคราะห์อิทธิพลของสื่อโฆษณาเกี่ยวกับสุขภาพเพื่อการเลือกบริโภค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4988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33CC33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๓. สาระสำคัญ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สิทธิขั้นพื้นฐานอย่างหนึ่งที่มนุษย์ทุกคนพึงจะได้รับคือ ความปลอดภัยในชีวิตซึ่งอันตราย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ที่เกิดจากความไม่ปลอดภัยโดยทั่วไป คือ การเกิดอุบัติเหตุ และอันตรายที่แอบแฝง ซึ่งส่งผลต่อสุขภาพ โดยเฉพาะในวัยรุ่น ซึ่งเป็นวัยที่เริ่มศึกษา สนใจ ทดลองสิ่งต่างๆ ที่อยู่รอบตัวของวันรุ่นเอง ไม่ว่าจะเป็นส่วนของตนเองและเพศตรงข้าม แฟชั่น เทคโนโลยีใหม่ๆ ซึ่งถ้าหากวัยรุ่นได้รับการกระตุ้นจากสิ่งแวดล้อมที่ยั่วยุก็จะมีแนวโน้มที่จะสนองตอบต่อความต้องการของตนได้ง่าย และเกิดพฤติกรรมเลียนแบบตามสื่อโฆษณาต่างๆ ที่ผู้ผลิตสื่อต้องการจะให้เป็นไป ปัจจุบันภัยที่เกิดขึ้นจากสื่อและเทคโนโลยีสมัยใหม่มีมากขึ้น วัยรุ่นหลายๆ คนเป็นเหยื่อ ไม่ว่าจะเรื่องเกมออนไลน์การแต่งกายตามแฟชั่นที่ล่อแหลม การติดต่อเพศตรงข้ามผ่านอินเทอร์เน็ต หรือวัยรุ่นหญิงหลายคนกลายเป็นสินค้าหน้าจอ  รวมไปถึงการอุปโภคบริโภคสินค้าและบริการต่างๆ ที่ไม่ปลอดภัย ส่งผลต่อสภาพร่างกายและจิตใจ ของตนเองอย่างรุนแรง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โดยที่ตนเองไม่รู้ตัว ดังนั้น การให้วัยรุ่นรู้แนวทางป้องกัน และรู้เท่าทันสื่อโฆษณาที่มีในปัจจุบัน เป็น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การสร้างภูมิคุ้มกันตนเองจากสื่อที่เป็นอันตราย เพื่อสุขภาพกายและสุขภาพใจที่ดีขึ้น นอกจากนี้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การรับทราบข้อมูลเกี่ยวกับหน่วยงานที่ให้ความคุ้มครองด้านความปลอดภัยจากสื่อ ก็นับว่าเป็นการแก้ไข เพื่อไม่ให้มีการผลิตสื่อที่ไม่ปลอดภัยต่อผู้บริโภค ซึ่งจะส่งผลเสียต่อสุขภาพในวงกว้างมากเกินไป</a:t>
            </a: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rgbClr val="7030A0"/>
                  </a:outerShdw>
                </a:effectLst>
                <a:latin typeface="TH SarabunPSK" pitchFamily="34" charset="-34"/>
                <a:cs typeface="TH SarabunPSK" pitchFamily="34" charset="-34"/>
              </a:rPr>
              <a:t>๔. สาระการเรียนรู้</a:t>
            </a:r>
          </a:p>
          <a:p>
            <a:pPr fontAlgn="ctr"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สื่อโฆษณาที่มีผลต่อสุขภาพ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แนวทางปฏิบัติเพื่อป้องกันตนเองจากสื่อที่ไม่ปลอดภัย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แหล่งขอความช่วยเหลือและให้คำปรึกษาเมื่อเกิดความไม่ปลอดภัยจากสื่อ</a:t>
            </a:r>
          </a:p>
        </p:txBody>
      </p:sp>
      <p:sp>
        <p:nvSpPr>
          <p:cNvPr id="5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๓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รูปภาพ 8" descr="kapook_3938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12" y="1309662"/>
            <a:ext cx="4152900" cy="666750"/>
          </a:xfrm>
          <a:prstGeom prst="rect">
            <a:avLst/>
          </a:prstGeom>
        </p:spPr>
      </p:pic>
      <p:sp>
        <p:nvSpPr>
          <p:cNvPr id="3" name="สี่เหลี่ยมผืนผ้า 2"/>
          <p:cNvSpPr/>
          <p:nvPr/>
        </p:nvSpPr>
        <p:spPr>
          <a:xfrm>
            <a:off x="1071546" y="2309794"/>
            <a:ext cx="47863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u="sng" dirty="0" smtClean="0">
                <a:latin typeface="TH SarabunPSK" pitchFamily="34" charset="-34"/>
                <a:cs typeface="TH SarabunPSK" pitchFamily="34" charset="-34"/>
              </a:rPr>
              <a:t>คำชี้แจง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ให้นักเรียนทำเครื่องหมาย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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 2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ลงในตัวเลือก ก. ข. ค. และ ง.  ที่ถูกต้องที่สุด</a:t>
            </a:r>
          </a:p>
        </p:txBody>
      </p:sp>
      <p:sp>
        <p:nvSpPr>
          <p:cNvPr id="7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๔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14488" y="1452538"/>
            <a:ext cx="3214710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แบบทดสอบก่อนเรียน - หลังเรียน</a:t>
            </a:r>
            <a:endParaRPr lang="th-TH" sz="2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071546" y="2809860"/>
            <a:ext cx="535785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lang="th-TH" sz="1600" dirty="0" smtClean="0">
                <a:solidFill>
                  <a:srgbClr val="000000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๑.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ข้อใดเป็นปัจจัยสำคัญที่เข้ามามีบทบาทในการตัดสินใจเลือกซื้อสินค้าของวัยรุ่น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ก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ราคาสินค้า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อำนาจในการซื้อ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ค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ค่านิยม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สื่อโฆษณา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lang="th-TH" sz="1600" dirty="0" smtClean="0">
                <a:solidFill>
                  <a:srgbClr val="000000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๒.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ข้อใดคือประโยชน์ของสื่ออินเทอร์เน็ต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ก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มีความสะดวกรวดเร็ว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endParaRPr kumimoji="0" lang="th-TH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H SarabunPSK" pitchFamily="34" charset="-34"/>
              <a:ea typeface="Times New Roman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ประหยัดเวลา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ค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แลกเปลี่ยนข้อมูลข่าวสาร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endParaRPr kumimoji="0" lang="th-TH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H SarabunPSK" pitchFamily="34" charset="-34"/>
              <a:ea typeface="Times New Roman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ถูกทุกข้อ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lang="th-TH" sz="1600" dirty="0" smtClean="0">
                <a:solidFill>
                  <a:srgbClr val="000000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๓.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สื่อโฆษณาชนิดใดที่สามารถเข้าถึงประชาชนได้อย่างรวดเร็ว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มากที่สุด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ก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สื่อโฆษณาสิ่งพิมพ์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สื่อโฆษณาขายตรง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ค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สื่อโฆษณาอิเล็กทรอนิกส์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endParaRPr kumimoji="0" lang="th-TH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H SarabunPSK" pitchFamily="34" charset="-34"/>
              <a:ea typeface="Times New Roman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สื่อโฆษณากลางแจ้ง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lang="th-TH" sz="1600" dirty="0" smtClean="0">
                <a:solidFill>
                  <a:srgbClr val="000000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๔.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ข้อใด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สำคัญที่สุด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ในการดำเนินชีวิตเพื่อให้รอดพ้นจากการตกเป็นทาสของการพัฒนาเทคโนโลยีในทางที่   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ไม่ถูกต้อง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ในปัจจุบัน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ก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การใช้สติและเหตุผลในการดำเนินชีวิต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ปฏิบัติตนตามค่านิยมของสังคมเป็นพื้นฐาน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ค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การยึดถือประเพณีและความเชื่อดั้งเดิม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ง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การปิดกั้นตนเอง ไม่รับข้อมูลข่าวสารใดๆ ทั้งสิ้น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lang="th-TH" sz="1600" dirty="0" smtClean="0">
                <a:solidFill>
                  <a:srgbClr val="000000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๕.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วิธีการใดต่อไปนี้เป็นการรับข้อมูลข่าวสารโดยรับผ่านทางสื่อโฆษณาที่ปลอดภัย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ที่สุด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ก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สุ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วิชย์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รับฟังข้อมูลข่าวสารหลายๆ ด้าน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ธนา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พรฟังข่าวสารในด้านที่ดีเท่านั้น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ค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เอกชัยสืบค้นข้อมูลข่าวในอดีตเมื่อ 10 ปีที่ผ่านมา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ง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ประวิ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ทย์ท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ดลองสินค้าตามที่โฆษณาด้วยตนเอง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๕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32" y="1452538"/>
            <a:ext cx="5500726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ข้อใดต่อไปนี้ที่ผู้ปกครองควรตระหนักเพื่อให้บุตรดำเนินชีวิตอยู่ในสังคมโดยไม่ตกเป็นทาสของอินเทอร์เน็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ก. เปิดโอกาสให้บุตรได้เข้ามาปรึกษาและคอยสอดส่องดูแล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ข. คอยเตือนและห้ามปรามโดยไม่ให้เล่นอินเทอร์เน็ต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ค. ให้อิสระกับบุตรอย่างเต็มที่ในการเล่นอินเทอร์เน็ต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ง. ปิดกั้นการเล่นอินเทอร์เน็ตของบุตรในทุกช่องทาง</a:t>
            </a:r>
          </a:p>
          <a:p>
            <a:pPr fontAlgn="ctr"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๗. ข้อใด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ไม่นับว่า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เป็นผลกระทบต่อสุขภาพที่มีสาเหตุมาจากสื่อโฆษณาที่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ไม่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ปลอดภัย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ก. ถูกหลอกลวง เสียทรัพย์สินเงินทองโดยไร้ประโยชน์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ข.จิตใจไม่มั่นคง โลเล และตัดสินใจไม่รอบคอบ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ค. เกิดโรคภัยไข้เจ็บเนื่องจากได้สินค้าที่ไม่ได้มาตรฐาน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ง. เสียบุคลิกภาพ พูดจาวกไปวนมา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๘. ข้อใด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ไม่ใช่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ผลเสียที่เกิดจากโฆษณาทางอินเทอร์เน็ตต่อวัยรุ่น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ก. นิตยาถูกหลอกลวงเพราะนัดกับเพื่อนชายในห้องสนทนา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ข. วิทยาโอนเงินให้กับสินค้าหนีภาษีที่จำหน่ายทางอินเทอร์เน็ต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ค. อรนิชาถูกแอบอ้างชื่อ เพื่อนำไปใช้ซื้อสินค้า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ง. วันดนูต้องตัดแว่นเมื่อตอนอายุ ๑๔ ปี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๙. ข้อใด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ไม่ได้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เป็นพฤติกรรมการเลียนแบบของเด็กที่มีสาเหตุมาจากสื่อโฆษณา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ก. การดื่มสุราและสูบบุหรี่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พฤติกรรมการใช้ความรุนแรง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ค. พฤติกรรมการเรียน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</a:p>
          <a:p>
            <a:pPr fontAlgn="ctr"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การพูดจาก้าวร้าวผู้ใหญ่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“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โฆษณากาแฟสำเร็จรูปยี่ห้อหนึ่ง มีดาราสาว รูปร่างผอมสูงเป็นผู้นำเสนอสินค้า โดยแนะนำว่า เป็นกาแฟที่ผสมสารช่วยขจัดไขมันส่วนเกินในร่างกาย ทำให้มีรูปร่างดี เป็นที่สนใจของผู้ชายหลายคนในโฆษณา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 ”</a:t>
            </a:r>
          </a:p>
          <a:p>
            <a:pPr fontAlgn="ctr"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๑๐. ข้อใดต่อไปนี้ เป็นความเข้าใจผิดของผู้บริโภคจากโฆษณาดังกล่าว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ก.หากดื่มกาแฟสำเร็จรูปจะมีรูปร่างผอมเพรียวเหมือนดาราสาวที่นำเสนอสินค้า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ข. หากดื่มกาแฟสำเร็จรูปจะไม่มีไขมันส่วนเกิน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fontAlgn="ctr"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ค. หากดื่มกาแฟสำเร็จรูปจะทำให้ไม่อ้วน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ง. หากดื่มกาแฟสำเร็จรูปจะทำให้รูปร่างดี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๖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214422" y="1952604"/>
            <a:ext cx="521497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133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	๑. คนแปลกหน้า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133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	๒. เนื้อหาที่ไมเหมาะสม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133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	๓. การค้าขาย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ออนไลน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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133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	๔. การละเมิดลิขสิทธิ์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133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	4๕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ไวรัสคอมพิวเตอร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การโจมตี/เจาะระบบ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เครือข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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าย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133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	๖. การใ</a:t>
            </a:r>
            <a:r>
              <a:rPr lang="th-TH" sz="16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ช้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เวลา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บนเน็ต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มากเกินไป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133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	๗. การติดเกมออนไลน์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  <p:sp>
        <p:nvSpPr>
          <p:cNvPr id="9" name="คลื่นคู่ 8"/>
          <p:cNvSpPr/>
          <p:nvPr/>
        </p:nvSpPr>
        <p:spPr>
          <a:xfrm>
            <a:off x="1285860" y="1238224"/>
            <a:ext cx="2143140" cy="500066"/>
          </a:xfrm>
          <a:prstGeom prst="doubleWav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ภัยแฝงออนไลน์</a:t>
            </a:r>
            <a:endParaRPr lang="th-TH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คลื่นคู่ 9"/>
          <p:cNvSpPr/>
          <p:nvPr/>
        </p:nvSpPr>
        <p:spPr>
          <a:xfrm>
            <a:off x="1285860" y="3952868"/>
            <a:ext cx="2143140" cy="500066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ข้อเท็จจริงจากต่างประเทศ</a:t>
            </a:r>
            <a:endParaRPr lang="th-TH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85860" y="4810124"/>
            <a:ext cx="49292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 ใน ๕ ของเด็กที่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เล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นแช็ตรูม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เคยถูกชักชวน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ให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มีเพศ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สัมพันธ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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๙ ใน ๑๐ ของเด็กอาย ๙ ถึง ๑๖ ปเคยดูสื่อลามกใน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เน็ต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๒๕% ของเด็กที่ถูกชักชวน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ให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มีเพศสัมพันธ์กล้า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บอกพ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อแม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๑๐๐,๐๐ คือ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จํานวน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เว็บ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ไซต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ลามกที่พบ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ในป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 ค.ศ.๒๐๐๑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๑๐๐,๐๐๐ ล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านบาทต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อปคือ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จํานวน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เงินที่ถูก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ใช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จ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าย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ในการซื้อขายภาพ ลามกบน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อินเทอร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เน็ต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คลื่นคู่ 11"/>
          <p:cNvSpPr/>
          <p:nvPr/>
        </p:nvSpPr>
        <p:spPr>
          <a:xfrm>
            <a:off x="1285860" y="6453198"/>
            <a:ext cx="2143140" cy="500066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เด็กกับสื่อลามก</a:t>
            </a:r>
            <a:endParaRPr lang="th-TH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85860" y="7096140"/>
            <a:ext cx="50006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เด็ก ๓๐% และเยาวชน ๕๒% ไมเห็นว่าการซื้อขายภาพลามก ดาราบนอินเทอร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เน็ตเป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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นปัญ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เยาวชน ๗๑% เคยดูเว็บลามกอยา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งน้อย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หนึ่งครั้ง  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๔๕% เข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าไป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ดูซ้ำ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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นประจํา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๗๓% รูสึกผิดที่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ทําเช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นนั้น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เด็กและเยาวชน ๙๒% ที่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เล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นแช็ตรูม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เคยถูกชวนคุยเรื่อง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เซ็กซ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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เด็กส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วนมากจะเปลี่ยนเรื่องคุย  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เด็ก ๑๗%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คุยด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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วย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เพราะไมคิดวามอันตราย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มีเด็ก ๘% เลิก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เล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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นแช็ตรูม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ไปเลย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4" name="รูปภาพ 13" descr="the-than1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8" y="1595414"/>
            <a:ext cx="1357322" cy="323906"/>
          </a:xfrm>
          <a:prstGeom prst="rect">
            <a:avLst/>
          </a:prstGeom>
        </p:spPr>
      </p:pic>
      <p:pic>
        <p:nvPicPr>
          <p:cNvPr id="15" name="รูปภาพ 14" descr="the-than1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50" y="4310058"/>
            <a:ext cx="1357322" cy="323906"/>
          </a:xfrm>
          <a:prstGeom prst="rect">
            <a:avLst/>
          </a:prstGeom>
        </p:spPr>
      </p:pic>
      <p:pic>
        <p:nvPicPr>
          <p:cNvPr id="16" name="รูปภาพ 15" descr="the-than1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50" y="6810388"/>
            <a:ext cx="1357322" cy="3239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Infinity">
      <a:dk1>
        <a:sysClr val="windowText" lastClr="000000"/>
      </a:dk1>
      <a:lt1>
        <a:sysClr val="window" lastClr="FFFFFF"/>
      </a:lt1>
      <a:dk2>
        <a:srgbClr val="EABB00"/>
      </a:dk2>
      <a:lt2>
        <a:srgbClr val="DEF2FA"/>
      </a:lt2>
      <a:accent1>
        <a:srgbClr val="983DB1"/>
      </a:accent1>
      <a:accent2>
        <a:srgbClr val="47D147"/>
      </a:accent2>
      <a:accent3>
        <a:srgbClr val="CC0053"/>
      </a:accent3>
      <a:accent4>
        <a:srgbClr val="EA950D"/>
      </a:accent4>
      <a:accent5>
        <a:srgbClr val="C800C8"/>
      </a:accent5>
      <a:accent6>
        <a:srgbClr val="6161FF"/>
      </a:accent6>
      <a:hlink>
        <a:srgbClr val="755D00"/>
      </a:hlink>
      <a:folHlink>
        <a:srgbClr val="31AEE0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nels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100000"/>
                <a:satMod val="150000"/>
              </a:schemeClr>
            </a:gs>
            <a:gs pos="35000">
              <a:schemeClr val="phClr">
                <a:tint val="90000"/>
                <a:alpha val="85000"/>
                <a:satMod val="150000"/>
              </a:schemeClr>
            </a:gs>
            <a:gs pos="100000">
              <a:schemeClr val="phClr">
                <a:tint val="80000"/>
                <a:alpha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60000"/>
                <a:satMod val="135000"/>
              </a:schemeClr>
            </a:gs>
            <a:gs pos="80000">
              <a:schemeClr val="phClr">
                <a:shade val="90000"/>
                <a:satMod val="135000"/>
              </a:schemeClr>
            </a:gs>
            <a:gs pos="100000">
              <a:schemeClr val="phClr">
                <a:tint val="90000"/>
                <a:shade val="100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alpha val="80000"/>
              <a:satMod val="105000"/>
            </a:schemeClr>
          </a:solidFill>
          <a:prstDash val="solid"/>
        </a:ln>
        <a:ln w="12700" cap="flat" cmpd="sng" algn="ctr">
          <a:solidFill>
            <a:schemeClr val="phClr">
              <a:alpha val="70000"/>
            </a:schemeClr>
          </a:solidFill>
          <a:prstDash val="solid"/>
        </a:ln>
        <a:ln w="19050" cap="flat" cmpd="sng" algn="ctr">
          <a:solidFill>
            <a:schemeClr val="phClr">
              <a:alpha val="6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sx="101000" sy="101000" rotWithShape="0">
              <a:srgbClr val="FFFFFF">
                <a:alpha val="25000"/>
              </a:srgbClr>
            </a:outerShdw>
          </a:effectLst>
        </a:effectStyle>
        <a:effectStyle>
          <a:effectLst>
            <a:outerShdw blurRad="101600" sx="101000" sy="101000" rotWithShape="0">
              <a:srgbClr val="FFFFFF">
                <a:alpha val="25000"/>
              </a:srgbClr>
            </a:outerShdw>
            <a:reflection blurRad="12700" stA="35000" endPos="4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4200000"/>
            </a:lightRig>
          </a:scene3d>
          <a:sp3d prstMaterial="softEdge">
            <a:bevelT w="63500" h="254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27234</TotalTime>
  <Words>410</Words>
  <Application>Microsoft Office PowerPoint</Application>
  <PresentationFormat>กระดาษ A4 (210x297 มม.)</PresentationFormat>
  <Paragraphs>265</Paragraphs>
  <Slides>15</Slides>
  <Notes>2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Carnival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Supranee</dc:creator>
  <cp:lastModifiedBy>WIN-XP</cp:lastModifiedBy>
  <cp:revision>786</cp:revision>
  <dcterms:created xsi:type="dcterms:W3CDTF">2010-08-12T15:11:58Z</dcterms:created>
  <dcterms:modified xsi:type="dcterms:W3CDTF">2015-02-12T13:08:53Z</dcterms:modified>
</cp:coreProperties>
</file>