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70" r:id="rId6"/>
    <p:sldId id="258" r:id="rId7"/>
    <p:sldId id="265" r:id="rId8"/>
    <p:sldId id="259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75" r:id="rId17"/>
    <p:sldId id="284" r:id="rId18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FF66"/>
    <a:srgbClr val="FF0066"/>
    <a:srgbClr val="FF3300"/>
    <a:srgbClr val="99FFCC"/>
    <a:srgbClr val="FF6600"/>
    <a:srgbClr val="6600FF"/>
    <a:srgbClr val="FF33CC"/>
    <a:srgbClr val="FFCCFF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78" autoAdjust="0"/>
    <p:restoredTop sz="91152" autoAdjust="0"/>
  </p:normalViewPr>
  <p:slideViewPr>
    <p:cSldViewPr>
      <p:cViewPr>
        <p:scale>
          <a:sx n="60" d="100"/>
          <a:sy n="60" d="100"/>
        </p:scale>
        <p:origin x="-1782" y="62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6B22EFD-46B9-4576-BAF9-63DC5EB02572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1A5A8FB-6F5F-4BD8-9FA8-8845ACD7B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45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883152"/>
            <a:ext cx="5829300" cy="449072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637792"/>
            <a:ext cx="5829300" cy="217932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710228"/>
            <a:ext cx="5822156" cy="8485545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149773"/>
            <a:ext cx="5692140" cy="4496329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703464"/>
            <a:ext cx="5692140" cy="2180695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8607213"/>
            <a:ext cx="1600200" cy="528320"/>
          </a:xfrm>
        </p:spPr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8607213"/>
            <a:ext cx="217170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8607213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474720" y="4340858"/>
            <a:ext cx="832104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90787"/>
            <a:ext cx="2537460" cy="924101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90787"/>
            <a:ext cx="2537460" cy="924101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276601" y="4489872"/>
            <a:ext cx="79248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70373"/>
            <a:ext cx="4457700" cy="792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549477" y="4489873"/>
            <a:ext cx="79248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148076"/>
            <a:ext cx="2970038" cy="764743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5058073"/>
            <a:ext cx="2400300" cy="1651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186181"/>
            <a:ext cx="3413174" cy="7533640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th-TH" sz="2000" smtClean="0"/>
              <a:t>คลิกไอคอนเพื่อเพิ่มรูปภาพ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311401"/>
            <a:ext cx="2400300" cy="2636607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30200"/>
            <a:ext cx="6343650" cy="92456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40267"/>
            <a:ext cx="6172200" cy="1651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976361"/>
            <a:ext cx="2171700" cy="52832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714356" y="881034"/>
            <a:ext cx="5588389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 (พ ๒๒๑๐๑)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เรื่อง การสร้างเสริมสุขภาพในวัยเรียน 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</a:t>
            </a:r>
            <a:endParaRPr lang="th-TH" sz="3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620" y="7881958"/>
            <a:ext cx="3692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นางวันเพ็ญ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คฤคราช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ตำแหน่ง ครูชำนาญการพิเศษ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กลุ่มสาระการเรียนรู้สุขศึกษาและพลศึกษา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โรงเรียนแกลง“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สถาวร” อำเภอแกลง จังหวัดระยอง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 เขต ๑๘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500174" y="3452802"/>
            <a:ext cx="4429156" cy="1500198"/>
            <a:chOff x="2820" y="3060"/>
            <a:chExt cx="7710" cy="2715"/>
          </a:xfrm>
        </p:grpSpPr>
        <p:cxnSp>
          <p:nvCxnSpPr>
            <p:cNvPr id="29" name="AutoShape 3"/>
            <p:cNvCxnSpPr>
              <a:cxnSpLocks noChangeShapeType="1"/>
            </p:cNvCxnSpPr>
            <p:nvPr/>
          </p:nvCxnSpPr>
          <p:spPr bwMode="auto">
            <a:xfrm flipV="1">
              <a:off x="2820" y="3060"/>
              <a:ext cx="6285" cy="615"/>
            </a:xfrm>
            <a:prstGeom prst="straightConnector1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0" name="AutoShape 4"/>
            <p:cNvCxnSpPr>
              <a:cxnSpLocks noChangeShapeType="1"/>
            </p:cNvCxnSpPr>
            <p:nvPr/>
          </p:nvCxnSpPr>
          <p:spPr bwMode="auto">
            <a:xfrm>
              <a:off x="2820" y="3675"/>
              <a:ext cx="0" cy="1740"/>
            </a:xfrm>
            <a:prstGeom prst="straightConnector1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1" name="AutoShape 5"/>
            <p:cNvCxnSpPr>
              <a:cxnSpLocks noChangeShapeType="1"/>
            </p:cNvCxnSpPr>
            <p:nvPr/>
          </p:nvCxnSpPr>
          <p:spPr bwMode="auto">
            <a:xfrm>
              <a:off x="2820" y="5415"/>
              <a:ext cx="7710" cy="360"/>
            </a:xfrm>
            <a:prstGeom prst="straightConnector1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2" name="AutoShape 6"/>
            <p:cNvCxnSpPr>
              <a:cxnSpLocks noChangeShapeType="1"/>
            </p:cNvCxnSpPr>
            <p:nvPr/>
          </p:nvCxnSpPr>
          <p:spPr bwMode="auto">
            <a:xfrm>
              <a:off x="9105" y="3060"/>
              <a:ext cx="1425" cy="2715"/>
            </a:xfrm>
            <a:prstGeom prst="straightConnector1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</p:grpSp>
      <p:sp>
        <p:nvSpPr>
          <p:cNvPr id="26" name="WordArt 7"/>
          <p:cNvSpPr>
            <a:spLocks noChangeArrowheads="1" noChangeShapeType="1" noTextEdit="1"/>
          </p:cNvSpPr>
          <p:nvPr/>
        </p:nvSpPr>
        <p:spPr bwMode="auto">
          <a:xfrm>
            <a:off x="714356" y="2952736"/>
            <a:ext cx="1928826" cy="59531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rtl="0"/>
            <a:r>
              <a:rPr lang="th-TH" sz="3600" b="1" kern="10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#TS  Malee Normal"/>
              </a:rPr>
              <a:t>หน่วยการเรียนรู้ที่ </a:t>
            </a:r>
            <a:endParaRPr lang="th-TH" sz="3600" b="1" kern="10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#TS  Malee Normal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1142984" y="3524240"/>
            <a:ext cx="785818" cy="742962"/>
          </a:xfrm>
          <a:prstGeom prst="ellipse">
            <a:avLst/>
          </a:prstGeom>
          <a:gradFill rotWithShape="0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12700">
            <a:solidFill>
              <a:srgbClr val="FF6600"/>
            </a:solidFill>
            <a:round/>
            <a:headEnd/>
            <a:tailEnd/>
          </a:ln>
          <a:effectLst>
            <a:outerShdw dist="107763" dir="13500000" algn="ctr" rotWithShape="0">
              <a:srgbClr val="FFC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DSMaiThaias" pitchFamily="18"/>
                <a:cs typeface="Angsana New" pitchFamily="18" charset="-34"/>
              </a:rPr>
              <a:t>๙</a:t>
            </a:r>
            <a:endParaRPr kumimoji="0" lang="th-TH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28802" y="3738554"/>
            <a:ext cx="364333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200" b="1" spc="50" dirty="0" smtClean="0">
                <a:ln w="11430"/>
                <a:solidFill>
                  <a:srgbClr val="FF0066"/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ระวัง</a:t>
            </a:r>
          </a:p>
          <a:p>
            <a:pPr algn="ctr"/>
            <a:r>
              <a:rPr lang="th-TH" sz="3200" b="1" spc="50" dirty="0" smtClean="0">
                <a:ln w="11430"/>
                <a:solidFill>
                  <a:srgbClr val="FF0066"/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สารเสริมความงาม</a:t>
            </a:r>
            <a:endParaRPr lang="th-TH" sz="3200" b="1" spc="50" dirty="0">
              <a:ln w="11430"/>
              <a:solidFill>
                <a:srgbClr val="FF0066"/>
              </a:solidFill>
              <a:effectLst>
                <a:glow rad="101600">
                  <a:srgbClr val="FF660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785926" y="5310190"/>
            <a:ext cx="3143248" cy="2000264"/>
          </a:xfrm>
          <a:prstGeom prst="ellipse">
            <a:avLst/>
          </a:prstGeom>
          <a:gradFill flip="none" rotWithShape="1">
            <a:gsLst>
              <a:gs pos="0">
                <a:srgbClr val="99FFCC">
                  <a:shade val="30000"/>
                  <a:satMod val="115000"/>
                </a:srgbClr>
              </a:gs>
              <a:gs pos="50000">
                <a:srgbClr val="99FFCC">
                  <a:shade val="67500"/>
                  <a:satMod val="115000"/>
                </a:srgbClr>
              </a:gs>
              <a:gs pos="100000">
                <a:srgbClr val="99FFCC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5" name="รูปภาพ 14" descr="ดาวน์โหลด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5884" y="5595942"/>
            <a:ext cx="1533528" cy="1440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232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70" y="1452538"/>
            <a:ext cx="542928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๒. เครื่องหมายมาตรฐานผลิตภัณฑ์อุตสาหกรรม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จากสำนักงานมาตรฐานผลิตภัณฑ์อุตสาหกรรม กระทรวงอุตสาหกรรม  ซึ่งมี ๒ แบบคือ  เครื่องหมายมาตรฐานแบบไม่บังคับ  ซึ่งผู้ผลิตสมัครใจขอใช้เครื่องหมายมาตรฐาน เพื่อแสดงให้ปรากฏว่ามีเจตนาและความสามารถในการทำผลิตภัณฑ์ให้เป็นไปตามหรือมีคุณภาพดีกว่าที่มาตรฐานกำหนด  ส่วนเครื่องหมายมาตรฐาน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ที่มีวงกลมล้อมรอบ แสดงว่าผลิตภัณฑ์นั้นๆ มีพระราชกฤษฎีกากำหนดว่าต้องเป็นไปตามมาตรฐาน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เครื่องหมายมาตรฐานแบบไม่บังคับ          เครื่องหมายมาตรฐานแบบบังคับ</a:t>
            </a: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                       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๓. เครื่องหมายฉลากอาหารผ่านการฉายรังสี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อาหารที่จะต้อง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มีการถนอมโดยใช้รังสี เช่น หอมใหญ่ มะม่วง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สตอ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เบอร์รี่</a:t>
            </a: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</a:t>
            </a:r>
          </a:p>
          <a:p>
            <a:pPr>
              <a:tabLst>
                <a:tab pos="54133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๔. เครื่องหมาย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คลีนฟู้ดกู้ดเทส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Clean Food Good Taste)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ของกรมอนามัย หมายถึง ร้านอาหารหรือแผงลอยที่ผ่าน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ข้อกำหนดด้านสุขาภิบาลอาหาร และผ่านการตรวจ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หาโคลิฟอร์มแบคทีเรียในอาหารด้วยชุดตรวจสอบการเปื้อน</a:t>
            </a: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                  ๕. เครื่องหมายมาตรฐานผลิตภัณฑ์ชุมชน (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มผช.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)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เป็นเครื่องหมาย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แสดงว่าเป็นผลิตภัณฑ์ชุมชนที่ได้รับการรับรองมาตรฐานว่ามีคุณภาพ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โดยฉลากหรือหีบห่อผลิตภัณฑ์</a:t>
            </a: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๖. เครื่องหมาย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โอท็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อป (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OTOP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)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เป็นเครื่องหมายรับรอง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จากกระทรวงพาณิชย์  โดยสินค้าที่มีมาตรฐานนี้ 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ผลิตจากฝีมือชาวบ้านในชุมชนต่างๆ 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เพื่อที่จะส่งขายตามท้องตลาด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 descr="standard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8802" y="2809860"/>
            <a:ext cx="1143000" cy="1143000"/>
          </a:xfrm>
          <a:prstGeom prst="rect">
            <a:avLst/>
          </a:prstGeom>
        </p:spPr>
      </p:pic>
      <p:pic>
        <p:nvPicPr>
          <p:cNvPr id="5" name="รูปภาพ 4" descr="compuls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43380" y="2809860"/>
            <a:ext cx="1143000" cy="1143000"/>
          </a:xfrm>
          <a:prstGeom prst="rect">
            <a:avLst/>
          </a:prstGeom>
        </p:spPr>
      </p:pic>
      <p:pic>
        <p:nvPicPr>
          <p:cNvPr id="6" name="รูปภาพ 5" descr="ดาวน์โหลด (3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EBF4D9"/>
              </a:clrFrom>
              <a:clrTo>
                <a:srgbClr val="EBF4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298" y="4238620"/>
            <a:ext cx="1075590" cy="1139731"/>
          </a:xfrm>
          <a:prstGeom prst="rect">
            <a:avLst/>
          </a:prstGeom>
        </p:spPr>
      </p:pic>
      <p:pic>
        <p:nvPicPr>
          <p:cNvPr id="11" name="รูปภาพ 10" descr="ดาวน์โหลด (4)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3446" y="5524504"/>
            <a:ext cx="1071570" cy="1076354"/>
          </a:xfrm>
          <a:prstGeom prst="rect">
            <a:avLst/>
          </a:prstGeom>
        </p:spPr>
      </p:pic>
      <p:pic>
        <p:nvPicPr>
          <p:cNvPr id="12" name="รูปภาพ 11" descr="ดาวน์โหลด (5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716920">
            <a:off x="794791" y="6546051"/>
            <a:ext cx="1708961" cy="1542410"/>
          </a:xfrm>
          <a:prstGeom prst="rect">
            <a:avLst/>
          </a:prstGeom>
        </p:spPr>
      </p:pic>
      <p:pic>
        <p:nvPicPr>
          <p:cNvPr id="1026" name="Picture 2" descr="C:\Documents and Settings\MOD\Desktop\อาเพ็ญ\New Folder (2)\OTOP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6" y="7810520"/>
            <a:ext cx="1262054" cy="1262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๘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50" name="AutoShape 6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7604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1" name="AutoShape 7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31750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2" name="AutoShape 8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8239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28670" y="1452538"/>
            <a:ext cx="5429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หลักการเลือกผลิตภัณฑ์สุขภาพ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เลือกผลิตภัณฑ์ที่เป็นประโยชน์ต่อสุขภาพ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เลือกผลิตภัณฑ์ที่มีฉลากบอกส่วนประกอบ คำแนะนำในการใช้อย่างละเอียด วันที่ผลิต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เลือกผลิตภัณฑ์ที่มีสภาพสะอาดเรียบร้อย ไม่เสื่อคุณภาพ ไม่มีสารปนเปื้อน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เลือกผลิตภัณฑ์ที่สะดวกปลอดภัยในการเก็บและใช้งาน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กรณีที่เป็นผลิตภัณฑ์ที่จำเป็นต้องได้รับการแนะนำเฉพาะ เช่น การใช้ยา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   ในการเลือกผลิตภัณฑ์ต่างๆ  จอกจากการพิจารณาเกี่ยวกับคุณค่า ประโยชน์ใช้สอยและความปลอดภัยแล้ว  ยังควรคำนึงถึงความปลอดภัยและความจำเป็นในการใช้งานไม่ควรเลือกซื้อตามแฟชั่นหรือการโฆษณา  เพราะอาจเป็นอันตรายต่อสุขภาพ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2357430" y="3952868"/>
            <a:ext cx="2643206" cy="714380"/>
          </a:xfrm>
          <a:prstGeom prst="ellipse">
            <a:avLst/>
          </a:prstGeom>
          <a:ln w="127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การบริการทางสุขภาพ</a:t>
            </a:r>
            <a:endParaRPr lang="th-TH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8" y="4881562"/>
            <a:ext cx="53578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การบริการด้านสุขภาพ  หมายถึง  บริการต่างๆ  ที่อาจส่งผลกระทบต่อสุขภาพของบุคคล ครอบครัว ชุมชนและสังคม รวมถึงบริการทางการแพทย์และสาธารณสุขอันประกอบด้วย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การบริการสร้างเสริมสุขภาพ การป้องกันและควบคุมปัญหาที่คุกคามสุขภาพ การตรวจวินิจฉัย และบำบัดสภาวะความเจ็บป่วย ฟื้นฟูสมรรถภาพของบุคคลครอบครัวและชุมชน  ระบบบริการด้านสุขภาพ  หมายถึง  การจัดบริการด้านสุขภาพทั้งแบบตั้งรับและเชิงรุก  ซึ่งแบ่งเป็น ๓ ระดับ  ดังนี้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ระบบบริการระดับต้น (ปฐมภูมิ)  หมายถึง  ระบบบริการด้านสุขภาพที่เน้นการบริการแก่บุคคล  ครอบครัว ชุมชน  ซึ่งไม่มีความยุ่งยากซับซ้อนในเรื่องเทคโนโลยี  แต่จะยุ่งมากในเรื่องการบริการแบบผสมผสาน ทั้งด้านการส่งเสริมให้มีสุขภาพที่ดีขึ้น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ระบบบริการระดับกลาง (ทุติยภูมิ)  หมายถึง  ระบบบริการด้านสุขภาพที่จัดบริการ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ทั้งส่งเสริมสุขภาพป้องกันและควบคุมปัญหาที่คุกคามสุขภาพ  รักษาพยาบาลและให้การฟื้นฟูผู้ป่วย  ซึ่งมีความยุ่งยากซับซ้อนในเชิงเทคโนโลยีมากกว่าการบริการในระดับต้น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ระบบบริการระดับสูง (ตติยภูมิ)  หมายถึง ระบบบริการด้านสุขภาพที่จัดบริการทั้งการส่งเสริมสุขภาพ การควบคุมป้องกันปัญหา รักษาพยาบาล ฟื้นฟูสภาพของผู้ป่วย  ซึ่งมีความยุ่งยากและซับซ้อนมากทั้งในด้านวิทยาการและเทคโนโลยี ต้องอาศัยความรู้ เทคโนโลยีและบุคลากร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ที่มีความเชี่ยวชาญเฉพาะด้านเป็นพิเศษ มีความเชื่อมโยงกับระบบบริการอื่นๆ เพื่อส่งต่อ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ความรับผิดชอบระหว่างกันเป็นอย่างดี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รูปภาพ 9" descr="the-than5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6" y="4381496"/>
            <a:ext cx="1571636" cy="445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๙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22" name="AutoShape 2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700088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123" name="AutoShape 3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90488"/>
            <a:ext cx="180975" cy="18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124" name="AutoShape 4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5191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857232" y="1166786"/>
            <a:ext cx="542928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ระบบบริการด้านสุขภาพเฉพาะทาง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หมายถึง  ระบบการจัดบริการด้านสุขภาพ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ที่มุ่งกลุ่มเป้าหมายเฉพาะ หรือรองรับการจัดการกับปัญหาเฉพาะเรื่องที่ต้องใช้องค์ความรู้ เทคโนโลยี ทรัพยากร ความเชี่ยวชาญเฉพาะสาขา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ระบบส่งต่อผู้ป่วย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คือ  การส่งผู้ป่วยไปยังโรงพยาบาลที่มีเครื่องมืออุปกรณ์ทางการแพทย์ครบและมีแพทย์เฉพาะทางในการรักษา โดยใช้เทคโนโลยีการสื่อสารที่ทันสมัยในการติดต่อ เพื่อขอส่งต่อผู้ป่วย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ระบบสาธารณสุขมูลฐาน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หมายถึง  การดูแลสุขภาพที่จำเป็นซึ่งจัดให้อย่างทั่วถึง สำหรับทุกคน ทุกครอบครัวและในทุกชุมชน ด้วยค่าใช้จ่ายที่ไม่เกินกำลังของชุมชนและประเทศจะรับได้ องค์ประกอบของระบบสาธารณสุขมูลฐานประกอบด้วย การบริการแบบผสมผสาน ๔ ด้าน  ได้แก่  การป้องกันโรค การส่งเสริมสุขภาพอนามัย การรักษาพยาบาล และการฟื้นฟูสภาพ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บัตรประกันสุขภาพ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เป็นบริการของรัฐที่จัดให้บุคคลทุกคนมีสิทธิได้รับบริการสาธารณสุขที่มีมาตรฐานและมีประสิทธิภาพ  ซึ่งผู้มีสิทธิใช้บัตรประกันสุขภาพ คือ บุคคลที่มีสัญชาติไทย มีเลขประจำตัวบัตรประชาชน ๑๓ หลัก และไม่มีสวัสดิการด้านการรักษาพยาบาลอื่นใดที่รัฐจัดให้โดยการใช้บัตรประชาชนแสดงสิทธิในการเข้ารับบริการสำหรับเด็กที่มีอายุต่ำกว่า ๑๕ ปี  ให้ใช้สำเนาสูติบัตรแทน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การบริการด้านสุขภาพของรัฐ  ต้องมุ่งสร้างความเข้มแข็งในด้านปริมาณและคุณภาพ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ของระบบการดูแลตนเอง  ระบบบริการครอบครัวและชุมชน  และเป็นไปในทิศทางที่มุ่งสู่การ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สร้างเสริมสุขภาพบนหลักพื้นฐานของสุขภาพพอเพียง  ไม่เป็นไปเพื่อเชิงธุรกิจ  และต้องเป็นระบบ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ที่มีคุณภาพ มีวามปลอดภัย มีความเป็นธรรม ประชาชนเข้าใช้บริการได้ง่าย และมีหลากหลาย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การบริการให้ประชาชนได้เลือก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การบริการสุขภาพของเอกชน  เป็นอีกทางเลือกหนึ่งของบริการสุขภาพที่ประชาชนสามารถเลือกเข้ารับบริการได้ เช่น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- คลินิก  หรือโพลีคลินิกต่างๆ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- โรงพยาบาลเอกชน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- ร้านขายยา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- สถานบริการอื่นๆ  เช่น  สถานออกกำลังกาย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สปา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ตัวอย่างการบริการทางสุขภาพอื่นๆ  เช่น  การออกกำลังกาย โดยใช้เทคโนโลยีเข้ามา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เป็นเครื่องช่วยบริการหรือฟิต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เนส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Fitness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 จะมีการโฆษณาเป็นสิ่งจูงใจให้มาใช้บริการทางสุขภาพ ซึ่งมีราคาค่อนข้างแพง  ดังนั้นก่อนการตัดสินใจเลือกใช้บริการทางสุขภาพในชนิดนี้ ต้องศึกษาข้อมูลให้ดีทุกๆ ด้าน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การบริการทางสุขภาพด้านวารีบำบัด  ก็เป็นอีกวิธีที่นิยมใช้กระน้ำเป็นตัวช่วยกระตุ้น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ในการรักษา การใช้แรงดันจากน้ำตก น้ำไหลวน เป็นเครื่องช่วยผ่อนคลาย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1071546" y="1309662"/>
            <a:ext cx="4286280" cy="785818"/>
          </a:xfrm>
          <a:prstGeom prst="ellipse">
            <a:avLst/>
          </a:prstGeom>
          <a:solidFill>
            <a:srgbClr val="99FF6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๑๐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36" y="152397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ข้อควรปฏิบัติก่อนและหลังจากการซื้อสินค้าหรือบริการ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22" y="2166918"/>
            <a:ext cx="51435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ก่อนซื้อสินค้าหรือบริการ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ตรวจดูฉลากของสินค้าก่อน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สอบถามข้อเท็จจริงเกี่ยวกับคุณภาพสินค้าจากผู้ชาย หรือผู้ที่เคยใช้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ศึกษาเงื่อนไขหรือข้อจำกัดของสินค้า  เช่น  วิธีการใช้ คำเตือน วิธีรักษา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ไม่หลงเชื่อข้อความโฆษณาหรือบริการเพราะส่วนใหญ่จะไม่กล่าวถึงข้อเสีย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ของสินค้าหรือบริการ</a:t>
            </a:r>
          </a:p>
          <a:p>
            <a:pPr>
              <a:tabLst>
                <a:tab pos="541338" algn="l"/>
              </a:tabLst>
            </a:pPr>
            <a:r>
              <a:rPr lang="th-TH" sz="16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หลังซื้อสินค้าหรือบริการ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ผู้บริโภคมีหน้าที่ในการเก็บหลักฐานที่แสดงถึงการถูกละเมิดสิทธิของผู้บริโภคไว้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เพื่อเรียกร้องสิทธิ หลักฐานดังกล่าวอาจได้แก่ สินค้าที่แสดงให้เห็นว่ามีปริมาณหรือคุณภาพ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ไม่เป็นไปตามมาตรฐานที่ระบุในฉลาก มีความสกปรก หรือมีพิษที่ก่อให้เกิดอันตราย  ควรจดจำสถานที่ซื้อสินค้าหรือบริการนั้นเพื่อประกอบการร้องเรียนและต้องเก็บเอกสารโฆษณา และใบเสร็จรับเงิน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เมื่อมีการละเมิดสิทธิ ผู้บริโภคควรมีการร้องเรียนตามสิทธิของตน  โดยร้องเรียนไปยังหน่วยงานที่เกี่ยวข้องกับการกำกับดูแลสินค้าหรือบริการนั้น  หรือร้องเรียนมายังคณะกรรมการคุ้มครองผู้บริโภค ต่างจังหวัดร้องเรียนได้ที่คณะอนุกรรมการการคุ้มครองผู้บริโภค</a:t>
            </a:r>
          </a:p>
          <a:p>
            <a:pPr>
              <a:tabLst>
                <a:tab pos="541338" algn="l"/>
              </a:tabLst>
            </a:pPr>
            <a:r>
              <a:rPr lang="th-TH" sz="16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การเตรียมตัวเพื่อร้องทุกข์สำหรับผู้บริโภค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เตรียมเอกสารเพื่อใช้ประกอบการบันทึกร้องเรียน  ดังนี้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บัตรประจำตัวประชาชน/บัตรประจำตัวข้าราชการ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ทะเบียนบ้าน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ที่อยู่ที่สามารถติดต่อกับผู้ประกอบธุรกิจ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หนังสือจอง, สัญญาจอง, สัญญาจะซื้อขาย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เอกสารโฆษณา, ภาพถ่าย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ใบเสร็จรับเงิน/เอกสารการชำระค่างวด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หนังสือหรือจดหมายโต้ตอบระหว่างผู้ร้องเรียนกับผู้ประกอบธุรกิจ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๘. เอกสารอื่นๆ ที่เกี่ยวข้อง เช่นสำเนาโฉนดที่ดิน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๙. ไปรษณียบัตร 1 แผ่น  พร้อมกรอกชื่อที่อยู่ผู้ร้องเรียน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๑๐. อากรแสตมป์ 30 บาท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 descr="the-than5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8" y="1738290"/>
            <a:ext cx="1571636" cy="44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๑๑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22" y="1381100"/>
            <a:ext cx="52149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การยื่นเรื่องร้องเรียน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ผู้ร้องเรียนกรอกรายละเอียดในแบบบันทึกคำร้องเรียนพร้อมเอกสาร (ลงชื่อรับรองสำเนาถูกต้องทุกฉบับ) มอบให้เจ้าหน้าที่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ผู้ร้องเรียนกรอกรายละเอียดในแบบหนังสือมอบอำนาจเพื่อให้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สคบ.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ดำเนินการแทนพร้อมติดอากรแสตมป์ ๓๐ บาท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หากผู้บริโภคไม่สามารถมาร้องเรียนได้ด้วยตนเอง ผู้มาร้องเรียนแทนต้องมีหนังสือรับรองมอบอำนาจจากผู้บริโภค พร้อมติดอากรแสตมป์ ๓๐ บาท มายื่นต่อเจ้าหน้าที่ด้วย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7" name="กลุ่ม 6"/>
          <p:cNvGrpSpPr/>
          <p:nvPr/>
        </p:nvGrpSpPr>
        <p:grpSpPr>
          <a:xfrm>
            <a:off x="1357298" y="4095744"/>
            <a:ext cx="4029085" cy="2280509"/>
            <a:chOff x="1357298" y="4095744"/>
            <a:chExt cx="4029085" cy="2280509"/>
          </a:xfrm>
        </p:grpSpPr>
        <p:pic>
          <p:nvPicPr>
            <p:cNvPr id="5" name="รูปภาพ 4" descr="images (13).jpg"/>
            <p:cNvPicPr>
              <a:picLocks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71744" y="4095744"/>
              <a:ext cx="2098800" cy="1422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รูปภาพ 5" descr="ดาวน์โหลด (6)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286124" y="4953000"/>
              <a:ext cx="2100259" cy="142325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" name="รูปภาพ 3" descr="ดาวน์โหลด (7).jpg"/>
            <p:cNvPicPr>
              <a:picLocks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57298" y="4738686"/>
              <a:ext cx="2098800" cy="1422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๑๒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" name="กลุ่ม 9"/>
          <p:cNvGrpSpPr/>
          <p:nvPr/>
        </p:nvGrpSpPr>
        <p:grpSpPr>
          <a:xfrm>
            <a:off x="2643182" y="1381100"/>
            <a:ext cx="1857388" cy="800964"/>
            <a:chOff x="2786058" y="2580400"/>
            <a:chExt cx="1857388" cy="800964"/>
          </a:xfrm>
        </p:grpSpPr>
        <p:pic>
          <p:nvPicPr>
            <p:cNvPr id="9" name="รูปภาพ 8" descr="BUNTINGM.W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86058" y="2580400"/>
              <a:ext cx="1857388" cy="800964"/>
            </a:xfrm>
            <a:prstGeom prst="rect">
              <a:avLst/>
            </a:prstGeom>
          </p:spPr>
        </p:pic>
        <p:sp>
          <p:nvSpPr>
            <p:cNvPr id="5" name="สี่เหลี่ยมผืนผ้า 4"/>
            <p:cNvSpPr/>
            <p:nvPr/>
          </p:nvSpPr>
          <p:spPr>
            <a:xfrm>
              <a:off x="3071810" y="2809860"/>
              <a:ext cx="1151276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2200" b="1" cap="none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บรรณนุกรม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28736" y="2595546"/>
            <a:ext cx="485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กิตติ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ปรมัตถ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หนังสือเสริมฝึกประสบการณ์ วิชา สุขศึกษา ๒.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ฝ่ายวิชาการ บริษัท สำนักพิมพ์เอมพันธ์ จำกัด.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คู่มือครู.  (๒๕๕๑).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สุขศึกษาและพลศึกษา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สำนักพิมพ์ บริษัทพัฒนาคุณภาพวิชาการ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พว.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).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อภิลักษณ์  เทียนทองและคณะ.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หนังสือเรียน รายวิชาพื้นฐาน สุขศึกษาและ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บริษัท สำนักพิมพ์ประสานมิตร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ปสม.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จำกัด.</a:t>
            </a: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kapook_154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36" y="1309662"/>
            <a:ext cx="4343400" cy="66675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142984" y="2381232"/>
            <a:ext cx="52581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ชุดการเรียนการสอนวิชาสุขศึกษาและพลศึกษา เรื่อง การสร้างเสริมสุขภาพในวัยเรียน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๙ ระวังสารเสริมความงาม</a:t>
            </a: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823763"/>
              </p:ext>
            </p:extLst>
          </p:nvPr>
        </p:nvGraphicFramePr>
        <p:xfrm>
          <a:off x="2143116" y="3524240"/>
          <a:ext cx="2516290" cy="445326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58145"/>
                <a:gridCol w="1258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ก่อนเรียน-หลังเรียน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ตอบ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910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๑๓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643050" y="1521717"/>
            <a:ext cx="2860078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เฉลยแบบทดสอบก่อน-หลังเรียน </a:t>
            </a: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kapook_414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22" y="1095348"/>
            <a:ext cx="4953000" cy="60960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928670" y="2738422"/>
            <a:ext cx="557216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ชุดการเรียนการสอนรายวิชาสุขศึกษาและพลศึกษา เรื่อง การสร้างเสริมสุขภาพในวัยเรียน  สำหรับนักเรียนชั้นมัธยมศึกษาปีที่ ๒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๙ ระวังสารเสริมความงาม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สร้างขึ้นประกอบด้วยเนื้อหา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เกี่ยวกับการเลือกผลิตภัณฑ์ต่างๆ นอกจากการพิจารณาเกี่ยวกับคุณค่าประโยชน์ใช้สอยและความปลอดภัยแล้ว ยังควรคำนึงถึงความประหยัดและความจำเป็นในการใช้งาน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ไม่ควรเลือกซื้อตามแฟชั่นหรือการโฆษณา เพราะอาจเป็นอันตรายต่อสุขภาพ  ตามหลักสูตรแกนกลางการศึกษา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ขั้นพื้นฐาน พุทธศักราช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๒๕๕๑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 ได้นำเสนอเรื่องราวเกี่ยวกับ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การสร้างเสริมสุขภาพในวัยเรียน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เป็นแหล่งการเรียนรู้เพิ่มเติม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จากตำราเรียน มีคำถามทบทวนบทเรียน แบบทดสอบก่อนเรียน  และแบบทดสอบหลังเรียน  ซึ่ง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นักเรียนสามารถเรียนรู้เนื้อหาสาระ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ด้วยตนเอง ตามความสนใจและศักยภาพของนักเรียนเอง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ผู้จัดทำมี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ความปรารถนาอย่างยิ่งที่จะให้ผู้ที่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ได้ผลบรรลุจุดมุ่งหมายทุกท่าน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2714620" y="1166786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คำนำ</a:t>
            </a:r>
            <a:endParaRPr lang="th-TH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รูปภาพ 10" descr="kapook_19763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40" y="7310454"/>
            <a:ext cx="3214710" cy="717128"/>
          </a:xfrm>
          <a:prstGeom prst="rect">
            <a:avLst/>
          </a:prstGeom>
        </p:spPr>
      </p:pic>
      <p:pic>
        <p:nvPicPr>
          <p:cNvPr id="8" name="รูปภาพ 7" descr="kapook_3119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26" y="2309794"/>
            <a:ext cx="3600450" cy="2095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kapook_414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22" y="1238224"/>
            <a:ext cx="4953000" cy="609600"/>
          </a:xfrm>
          <a:prstGeom prst="rect">
            <a:avLst/>
          </a:prstGeom>
        </p:spPr>
      </p:pic>
      <p:pic>
        <p:nvPicPr>
          <p:cNvPr id="5" name="รูปภาพ 4" descr="kapook_19763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40" y="7953396"/>
            <a:ext cx="3214710" cy="717128"/>
          </a:xfrm>
          <a:prstGeom prst="rect">
            <a:avLst/>
          </a:prstGeom>
        </p:spPr>
      </p:pic>
      <p:pic>
        <p:nvPicPr>
          <p:cNvPr id="6" name="รูปภาพ 5" descr="kapook_3119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64" y="2452670"/>
            <a:ext cx="3600450" cy="209550"/>
          </a:xfrm>
          <a:prstGeom prst="rect">
            <a:avLst/>
          </a:prstGeom>
        </p:spPr>
      </p:pic>
      <p:sp>
        <p:nvSpPr>
          <p:cNvPr id="13" name="สี่เหลี่ยมผืนผ้า 12"/>
          <p:cNvSpPr/>
          <p:nvPr/>
        </p:nvSpPr>
        <p:spPr>
          <a:xfrm>
            <a:off x="1014847" y="3099563"/>
            <a:ext cx="52925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  <a:tab pos="361950" algn="l"/>
                <a:tab pos="468630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เรื่อง		หน้า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คำแนะนำ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ใช้สำหรับครู	๑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คำแนะนำ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การใช้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	๒เป้าหมายการเรียนรู้	๓มาตรฐานและตัวชี้วัด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สาระสำคัญ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แบบทดสอบ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ผลิตภัณฑ์สุขภาพ	๖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การบริการทางสุขภาพ	๘</a:t>
            </a:r>
          </a:p>
          <a:p>
            <a:pPr>
              <a:tabLst>
                <a:tab pos="180975" algn="l"/>
                <a:tab pos="361950" algn="l"/>
                <a:tab pos="46672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ข้อควรปฏิบัติก่อนและหลังจากการซื้อสินค้าหรือบริการ	๑๐</a:t>
            </a: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บรรณานุกรม	๑๒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เฉลย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แบบทดสอบก่อน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– หลังเรียน	๑๓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	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928934" y="1341466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28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สารบัญ</a:t>
            </a:r>
            <a:endParaRPr lang="th-TH" sz="2800" b="1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kapook_414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22" y="1381100"/>
            <a:ext cx="4953000" cy="609600"/>
          </a:xfrm>
          <a:prstGeom prst="rect">
            <a:avLst/>
          </a:prstGeom>
        </p:spPr>
      </p:pic>
      <p:sp>
        <p:nvSpPr>
          <p:cNvPr id="15" name="สี่เหลี่ยมผืนผ้า 14"/>
          <p:cNvSpPr/>
          <p:nvPr/>
        </p:nvSpPr>
        <p:spPr>
          <a:xfrm>
            <a:off x="1071546" y="3238488"/>
            <a:ext cx="52925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ทั้งนักเรียนที่เรียนดีและ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นักเรียนที่เรียน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ใช้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ประกอบการสอนใน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แผนการจัดการเรียนรู้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เพื่อนักเรียนจะได้ศึกษาหาค้นคว้า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กิจกรรม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การเรียนรู้ตาม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หลักสูตรที่กำหนด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ชุดการเรียนการสอนนี้สา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มารถนำไปประเมินผลการสอนผลผ่าน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  กลุ่มสาระ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การเรียนรู้สุขศึกษาและพลศึกษาได้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โดยประเมิน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จากแบบทดสอบ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ศึกษาแผนการจัดการเรียนรู้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ซึ่งประกอบด้วยสาระการเรียนรู้  จุดประสงค์การเรียนรู้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เนื้อหา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สาระ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กิจกรรมการเรียนรู้  สื่อการเรียนการสอน  การวัดผลประเมินผล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และภาคผนวก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ชี้แจง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ให้นักเรียนอ่านคำแนะนำการ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ใช้ชุดการเรียนการสอนอย่าง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ละเอียด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และปฏิบัติ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ตามขั้นตอนจน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เตรียม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วัสดุอุปกรณ์ตามความเหมาะสมของกิจกรรม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สังเกต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การปฏิบัติกิจกรรมของผู้เรียนตาม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ถ้านักเรียนคนใด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แล้วยัง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ไม่เข้าใจ  ครูควรชี้แนะเสริมให้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นักเรียนได้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ปฏิบัติบ่อยๆ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ทั้งที่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บ้าน และโรงเรียน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จะ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ทำให้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เข้าใจชุดการเรียนการสอนได้ดี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การปฏิบัติกิจกรรมสามารถนำไป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ประกอบการพิจารณา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จุดประสงค์โดยครูผู้สอน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ประเมินผล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428736" y="1523976"/>
            <a:ext cx="34211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คำแนะนำการใช้ชุดการเรียนการสอนสำหรับครู</a:t>
            </a:r>
            <a:endParaRPr lang="th-TH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 descr="kapook_19763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8802" y="8310586"/>
            <a:ext cx="3214710" cy="717128"/>
          </a:xfrm>
          <a:prstGeom prst="rect">
            <a:avLst/>
          </a:prstGeom>
        </p:spPr>
      </p:pic>
      <p:pic>
        <p:nvPicPr>
          <p:cNvPr id="7" name="รูปภาพ 6" descr="kapook_3119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8" y="2595546"/>
            <a:ext cx="3600450" cy="2095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kapook_414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46" y="1523976"/>
            <a:ext cx="5286412" cy="609600"/>
          </a:xfrm>
          <a:prstGeom prst="rect">
            <a:avLst/>
          </a:prstGeom>
        </p:spPr>
      </p:pic>
      <p:sp>
        <p:nvSpPr>
          <p:cNvPr id="12" name="สี่เหลี่ยมผืนผ้า 11"/>
          <p:cNvSpPr/>
          <p:nvPr/>
        </p:nvSpPr>
        <p:spPr>
          <a:xfrm>
            <a:off x="1000108" y="3309926"/>
            <a:ext cx="5292588" cy="477053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สามารถนำความรู้ที่ได้จากการอ่าน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ฝึกปฏิบัติไปใช้ในชีวิตประจำวัน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นักเรียน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ปฏิบัติงานได้อย่างถูกต้อง  มีความรู้  ความสามารถเหมาะสมกับวัย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เนื้อหาและกิจกรรม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ในชุดการเรียนการสอน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นักเรียนจะทราบว่า  เมื่อ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เรียนจบ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ทุกบทเรียน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แล้วจะสามารถปฏิบัติกิจกรรมใดได้บ้าง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ทำแบบทดสอบก่อน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เรียน ตามความเข้าใจของ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ตนเองแม้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ผิดก็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ไม่เป็นไร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ต้อง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ศึกษาบทเรียนจนจบทุกตอนแล้วจะสามารถ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ถูกต้อง  ในขั้นตอน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สุดท้าย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ชุดการเรียนการสอนนี้เส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นอเนื้อเรื่องเป็น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ส่วนย่อยๆ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บรรจุ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ลงเนื้อหาตามลำดับต่อเนื่องกัน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ในบางเนื้อหาจะมี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ง่ายๆ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เพื่อเป็นการซักซ้อมความเข้าใจให้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นักเรียนปฏิบัติ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คำสั่ง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ตอบคำถามแล้วตรวจคำตอบในหน้าต่อไป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ถ้า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นักเรียนตอบคำถามถูก  แสดงว่าเข้าใจดีแล้ว  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แต่ถ้าตอบ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ต้องกลับไป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อ่านเนื้อหาเดิมให้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  ตอบคำถามอีก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ครั้งจนตอบถูก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แล้วจึง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ไม่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ควรดู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คำตอบก่อนตอบคำถาม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เป็นอันขาด  เพราะจะทำให้นักเรียนไม่เข้าใจ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บทเรียน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แท้จริง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บาง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บทเรียนมีคำแนะนำให้นักเรียนไปฝึกปฏิบัติด้วย  นักเรียนต้องลอง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คำแนะนำ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จะทำให้เกิดความรู้และเข้าใจได้ดี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๒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 descr="kapook_19763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40" y="8239148"/>
            <a:ext cx="3214710" cy="717128"/>
          </a:xfrm>
          <a:prstGeom prst="rect">
            <a:avLst/>
          </a:prstGeom>
        </p:spPr>
      </p:pic>
      <p:pic>
        <p:nvPicPr>
          <p:cNvPr id="7" name="รูปภาพ 6" descr="kapook_3119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26" y="2666984"/>
            <a:ext cx="3600450" cy="209550"/>
          </a:xfrm>
          <a:prstGeom prst="rect">
            <a:avLst/>
          </a:prstGeom>
        </p:spPr>
      </p:pic>
      <p:sp>
        <p:nvSpPr>
          <p:cNvPr id="24" name="สี่เหลี่ยมผืนผ้า 23"/>
          <p:cNvSpPr/>
          <p:nvPr/>
        </p:nvSpPr>
        <p:spPr>
          <a:xfrm>
            <a:off x="1214422" y="1666852"/>
            <a:ext cx="37930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คำแนะนำการใช้ชุดการเรียนการสอนสำหรับนักเรียน</a:t>
            </a:r>
            <a:endParaRPr lang="th-TH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42984" y="1238224"/>
            <a:ext cx="5286412" cy="501675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n>
                  <a:solidFill>
                    <a:srgbClr val="0000CC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๑. เป้าหมายการเรียนรู้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การเลือกผลิตภัณฑ์ต่างๆ นอกจากการพิจารณาเกี่ยวกับคุณค่าประโยชน์ใช้สอยและความปลอดภัยแล้ว ยังควรคำนึงถึงความประหยัดและความจำเป็นในการใช้งานไม่ควรเลือกซื้อตามแฟชั่นหรือการโฆษณา เพราะอาจเป็นอันตรายต่อสุขภาพ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FF0066"/>
                  </a:solidFill>
                </a:ln>
                <a:latin typeface="TH SarabunPSK" pitchFamily="34" charset="-34"/>
                <a:cs typeface="TH SarabunPSK" pitchFamily="34" charset="-34"/>
              </a:rPr>
              <a:t>๒. มาตรฐานและตัวชี้วัด</a:t>
            </a:r>
            <a:endParaRPr lang="en-US" sz="1600" dirty="0" smtClean="0">
              <a:ln>
                <a:solidFill>
                  <a:srgbClr val="FF0066"/>
                </a:solidFill>
              </a:ln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มาตรฐาน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 ๔.๑  เห็นคุณค่าและมีทักษะในการสร้างเสริมสุขภาพ  การดำรงสุขภาพ  การป้องกันโรค  และการสร้างเสริมสมรรถภาพเพื่อสุขภาพ</a:t>
            </a: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	ตัวชี้วัด </a:t>
            </a:r>
            <a:r>
              <a:rPr lang="en-US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สิ่งที่ผู้เรียนพึงรู้และปฏิบัติได้</a:t>
            </a:r>
            <a:endParaRPr lang="en-US" sz="1600" dirty="0" smtClean="0">
              <a:effectLst>
                <a:outerShdw blurRad="50800" dist="50800" dir="5400000" algn="ctr" rotWithShape="0">
                  <a:srgbClr val="FF330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เลือกใช้บริการทางสุขภาพอย่างมีเหตุผล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4988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33CC33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๓. สาระสำคัญ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การโฆษณาเป็นแรงจูงใจสำคัญต่อการตัดสินใจ เลือกใช้ผลิตภัณฑ์และบริการทางสุขภาพของผู้บริโภคซึ่งอาจทำให้ผู้บริโภคละเลยการพิจารณาคุณภาพของผลิตภัณฑ์และบริการทางสุขภาพอย่างมีเหตุผลโดยคำนึงถึงคุณภาพความปลอดภัยและความคุ้มค่ากับราคาเป็นสำคัญ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สาระการเรียนรู้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ผลิตภัณฑ์สุภาพ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การบริการทางสุขภาพ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ข้อควรปฏิบัติก่อนและหลังจากการซื้อสินค้าหรือบริการ</a:t>
            </a:r>
          </a:p>
        </p:txBody>
      </p:sp>
      <p:sp>
        <p:nvSpPr>
          <p:cNvPr id="5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๓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 descr="ดาวน์โหลด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2" y="6810388"/>
            <a:ext cx="2562225" cy="178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kapook_2995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12" y="1309662"/>
            <a:ext cx="4953000" cy="60960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1071546" y="2309794"/>
            <a:ext cx="4786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คำชี้แจง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ให้นักเรียนทำเครื่องหมาย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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ลงในตัวเลือก ก. ข. ค. และ ง.  ที่ถูกต้องที่สุด</a:t>
            </a:r>
          </a:p>
        </p:txBody>
      </p:sp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๔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14488" y="1452538"/>
            <a:ext cx="321471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แบบทดสอบก่อนเรียน - หลังเรียน</a:t>
            </a:r>
            <a:endParaRPr lang="th-TH" sz="2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84" y="2738422"/>
            <a:ext cx="51435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ข้อใดไม่ใช่ผลิตภัณฑ์สุขภาพทั้งหมด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น้ำอัดลม โลชัน ยาแก้ไอ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บุหรี่ ยาสีฟัน น้ำยาล้างห้องน้ำ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เครื่องวัดความดัน แป้งเด็ก ผ้าอนามัย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เสื้อนักเรียน หนังสือพิมพ์ ลูกฟุตบอล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นักเรียนควรเลือกซื้อผลิตภัณฑ์สุขภาพในข้อใด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เครื่องสำอางที่มีราคาถูก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น้ำดื่มที่มีเครื่องหมาย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อย.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ขนมที่กำลังได้รับความนิยม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น้ำยาล้างจานที่ผลิตขายในชุมชน</a:t>
            </a:r>
          </a:p>
          <a:p>
            <a:pPr>
              <a:tabLst>
                <a:tab pos="357188" algn="l"/>
              </a:tabLst>
            </a:pP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             เครื่องหมายนี้จะพบอยู่บนสินค้าในข้อใด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ถังแก๊ส ครีมบำรุงผิวหน้า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ผงชูรส น้ำส้มสายชู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ผงซักฟอก เตาไฟฟ้า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เตาไมโครเวฟ สบู่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การเลือกซื้อผลิตภัณฑ์สุขภาพควรใช้หลักในข้อใด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ซื้อเฉพาะที่จำเป็นต้องใช้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ซื้อผลิตภัณฑ์ที่มีของแถม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ซื้อที่เพื่อนในกลุ่มชอบใช้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ซื้อผลิตภัณฑ์ที่มีดาราที่ชื่นชอบโฆษณา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ข้อใดไม่ใช่สถานบริการสุขภาพของรัฐบาลทั้งหมด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โรงพยาบาลประจำจังหวัด สถานีอนามัย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ฟิต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เนส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ร้านนวดแผนโบราณ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โรงพยาบาลประจำอำเภอ ร้านขายยา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คลินิกโรคผิวหนัง ศูนย์บริการสาธารณสุขชุมชน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รูปภาพ 8" descr="standard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36" y="5310190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๕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8" y="1309662"/>
            <a:ext cx="478634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สถานบริการสุขภาพในข้อใดเป็นระบบบริการด้านสุขภาพเฉพาะทาง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สถานีอนามัยบ้านกล้วย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โรงพยาบาลสงฆ์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โรงพยาบาลศิ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ริราช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โรงพยาบาลประสาท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๗. โครงการบัตรประกันสุขภาพถ้วนหน้ามีจุดมุ่งหมายอย่างไร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พัฒนาศักยภาพของบุคลากรทางการแพทย์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ให้การรักษาพยาบาลแก่ผู้ยากจนและพิการ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ให้ประชาชนได้รับบริการสุขภาพที่มีมาตรฐานและเท่าเทียมกัน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เพื่อนำเงินที่ได้จากค่ารักษาพยาบาลไปบริจาคให้ผู้ยากไร้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๘. ข้อใดเป็นลักษณะสำคัญของระบบบริการสุขภาพของรัฐ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ประชาชนเข้าถึงง่าย และได้มาตรฐาน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ให้บริการเฉพาะคนไทยเท่านั้น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ประชาชนไม่ต้องเสียค่ารักษาพยาบาล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ตั้งอยู่เฉพาะในเมืองสำคัญหรือแหล่งธุรกิจ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๙. การเลือกใช้บริการสถานออกกำลังกาย (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fitness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ควรปฏิบัติอย่างไร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ศึกษาข้อมูลจากผู้ที่เคยใช้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เลือกใช้ที่มีผู้ใช้บริการน้อย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ใช้บริการสถานออกกำลังกายที่หรูหรา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เลือกสถานออกกำลังกายที่มีชื่อเสียง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๑๐. หากไม่ได้รับความเป็นธรรมในการซื้อผลิตภัณฑ์สุขภาพ ควรร้องเรียนที่หน่วยงาน</a:t>
            </a: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ในข้อใด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สำนักงานมาตรฐานผลิตภัณฑ์อุตสาหกรรม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สำนักงานคณะกรรมการคุ้มครองผู้บริโภค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กระทรวงมหาดไทย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สถานีตำรวจ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 descr="ACSES002.T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14620" y="7953396"/>
            <a:ext cx="1463040" cy="1176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วงรี 5"/>
          <p:cNvSpPr/>
          <p:nvPr/>
        </p:nvSpPr>
        <p:spPr>
          <a:xfrm>
            <a:off x="2928934" y="1292908"/>
            <a:ext cx="1643074" cy="642942"/>
          </a:xfrm>
          <a:prstGeom prst="ellipse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๖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32" y="2381232"/>
            <a:ext cx="52864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ความหมายและประเภทของผลิตภัณฑ์สุขภาพ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ผลิตภัณฑ์สุขภาพ  คือ  ผลิตภัณฑ์ที่ผู้บริโภคต้องใช้หรือมีส่วนเกี่ยวข้อง  เพื่อการบริโภคในชีวิตประจำวัน  ได้แก่ ผลิตภัณฑ์ ๖ ประเภทหลัก คือ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ประเภทอาหาร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ประเภทยา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ประเภทเค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รี่องมือแพทย์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ประเภทเครื่องสำอาง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ประเภทวัตถุอันตราย (ที่มีใช้ในบ้านเรือนหรือทางสาธารณสุข)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ประเภทวัตถุเสพติด (วัตถุออกฤทธิ์ต่อจิตประสาท)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การแสดงฉลากสินค้า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สำนักงานคณะกรรมการอาหารและยามีหน้าที่รับผิดชอบในการกำกับดูแลคุณภาพและมาตรฐานการผลิตการนำเข้า  หรือสั่งเข้ามาในราชอาณาจักร  ตลอดตนการจำหน่ายให้มีคุณภาพมาตรฐาน และก่อให้เกิดความปลอดภัยต่อการใช้หรือบริโภค โดยสินค้าและผลิตภัณฑ์ทุกชนิดต้องแสดงรายละเอียดบนฉลากสินค้า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ชื่อสินค้า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เลขสา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รบบ</a:t>
            </a: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วัน เดือน ปีที่ผลิต วันหมดอายุ หรือควรบริโภคก่อนเมื่อใด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ที่ตั้งของผู้ผลิต ผู้บรรจุเพื่อจำหน่าย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ปริมาณสุทธิของสินค้า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ส่วนประกอบที่สำคัญเป็นร้อยละของน้ำ หนักโดยประมาณ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แสดงข้อความ “เจือสีธรรมชาติ” หรือ “เจือสีสังเคราะห์”  แล้วแต่กรณีที่มีการใช้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๘. แสดงข้อความ “ใช้วัตถุกันเสีย”  ถ้ามีการใช้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๙. แสดงข้อความ “เป็นวัตถุปรุงแต่งรสอาหาร” ให้ระบุชนิดของวัตถุปรุงแต่งที่ใช้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นอกจากรายละเอียดบนฉลากสินค้า  ผู้บริโภคควรคำนึงถึงสัญลักษณ์แสดงมาตรฐานของสินค้า  ดังนี้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เครื่องหมายการผ่าน  การรับรองและได้รับอนุญาตจากสำนักงานคณะกรรมการอาหารและยา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อย.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กระทรวงสาธารณสุข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10" y="1381100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ผลิตภัณฑ์สุขภาพ</a:t>
            </a:r>
            <a:endParaRPr lang="th-TH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รูปภาพ 6" descr="the-than5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4" y="1721536"/>
            <a:ext cx="1571636" cy="445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อุดมสมบูรณ์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nels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100000"/>
                <a:satMod val="150000"/>
              </a:schemeClr>
            </a:gs>
            <a:gs pos="35000">
              <a:schemeClr val="phClr">
                <a:tint val="90000"/>
                <a:alpha val="85000"/>
                <a:satMod val="150000"/>
              </a:schemeClr>
            </a:gs>
            <a:gs pos="100000">
              <a:schemeClr val="phClr">
                <a:tint val="80000"/>
                <a:alpha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5000"/>
              </a:schemeClr>
            </a:gs>
            <a:gs pos="80000">
              <a:schemeClr val="phClr">
                <a:shade val="90000"/>
                <a:satMod val="135000"/>
              </a:schemeClr>
            </a:gs>
            <a:gs pos="100000">
              <a:schemeClr val="phClr">
                <a:tint val="90000"/>
                <a:shade val="100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alpha val="80000"/>
              <a:satMod val="105000"/>
            </a:schemeClr>
          </a:solidFill>
          <a:prstDash val="solid"/>
        </a:ln>
        <a:ln w="12700" cap="flat" cmpd="sng" algn="ctr">
          <a:solidFill>
            <a:schemeClr val="phClr">
              <a:alpha val="70000"/>
            </a:schemeClr>
          </a:solidFill>
          <a:prstDash val="solid"/>
        </a:ln>
        <a:ln w="19050" cap="flat" cmpd="sng" algn="ctr">
          <a:solidFill>
            <a:schemeClr val="phClr">
              <a:alpha val="6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</a:effectLst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  <a:reflection blurRad="12700" stA="35000" endPos="4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4200000"/>
            </a:lightRig>
          </a:scene3d>
          <a:sp3d prstMaterial="softEdge">
            <a:bevelT w="63500" h="254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10475</TotalTime>
  <Words>375</Words>
  <Application>Microsoft Office PowerPoint</Application>
  <PresentationFormat>กระดาษ A4 (210x297 มม.)</PresentationFormat>
  <Paragraphs>305</Paragraphs>
  <Slides>17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Carnival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Supranee</dc:creator>
  <cp:lastModifiedBy>WIN-XP</cp:lastModifiedBy>
  <cp:revision>790</cp:revision>
  <dcterms:created xsi:type="dcterms:W3CDTF">2010-08-12T15:11:58Z</dcterms:created>
  <dcterms:modified xsi:type="dcterms:W3CDTF">2015-02-12T12:49:41Z</dcterms:modified>
</cp:coreProperties>
</file>