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257" r:id="rId3"/>
    <p:sldId id="268" r:id="rId4"/>
    <p:sldId id="269" r:id="rId5"/>
    <p:sldId id="270" r:id="rId6"/>
    <p:sldId id="258" r:id="rId7"/>
    <p:sldId id="265" r:id="rId8"/>
    <p:sldId id="259" r:id="rId9"/>
    <p:sldId id="276" r:id="rId10"/>
    <p:sldId id="278" r:id="rId11"/>
    <p:sldId id="279" r:id="rId12"/>
    <p:sldId id="280" r:id="rId13"/>
    <p:sldId id="281" r:id="rId14"/>
    <p:sldId id="282" r:id="rId15"/>
    <p:sldId id="283" r:id="rId16"/>
    <p:sldId id="275" r:id="rId17"/>
    <p:sldId id="284" r:id="rId18"/>
  </p:sldIdLst>
  <p:sldSz cx="6858000" cy="9906000" type="A4"/>
  <p:notesSz cx="6888163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99FF66"/>
    <a:srgbClr val="FF0066"/>
    <a:srgbClr val="FF3300"/>
    <a:srgbClr val="99FFCC"/>
    <a:srgbClr val="FF6600"/>
    <a:srgbClr val="6600FF"/>
    <a:srgbClr val="FF33CC"/>
    <a:srgbClr val="FFCCFF"/>
    <a:srgbClr val="FF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ลักษณะสีอ่อน 1 - เน้น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ลักษณะสีอ่อน 1 - เน้น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ลักษณะสีอ่อน 1 - เน้น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4678" autoAdjust="0"/>
    <p:restoredTop sz="91152" autoAdjust="0"/>
  </p:normalViewPr>
  <p:slideViewPr>
    <p:cSldViewPr>
      <p:cViewPr>
        <p:scale>
          <a:sx n="60" d="100"/>
          <a:sy n="60" d="100"/>
        </p:scale>
        <p:origin x="-1782" y="62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472" y="-96"/>
      </p:cViewPr>
      <p:guideLst>
        <p:guide orient="horz" pos="3157"/>
        <p:guide pos="217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E6B22EFD-46B9-4576-BAF9-63DC5EB02572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750888"/>
            <a:ext cx="2601913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31A5A8FB-6F5F-4BD8-9FA8-8845ACD7B0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166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5A8FB-6F5F-4BD8-9FA8-8845ACD7B08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045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5A8FB-6F5F-4BD8-9FA8-8845ACD7B08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5A8FB-6F5F-4BD8-9FA8-8845ACD7B08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5A8FB-6F5F-4BD8-9FA8-8845ACD7B08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541782" y="3883152"/>
            <a:ext cx="5829300" cy="4490720"/>
          </a:xfrm>
        </p:spPr>
        <p:txBody>
          <a:bodyPr anchor="t" anchorCtr="0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541782" y="1637792"/>
            <a:ext cx="5829300" cy="217932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517923" y="710228"/>
            <a:ext cx="5822156" cy="8485545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82930" y="1149773"/>
            <a:ext cx="5692140" cy="4496329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582930" y="5703464"/>
            <a:ext cx="5692140" cy="2180695"/>
          </a:xfrm>
        </p:spPr>
        <p:txBody>
          <a:bodyPr anchor="t"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571500" y="8607213"/>
            <a:ext cx="1600200" cy="528320"/>
          </a:xfrm>
        </p:spPr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2343150" y="8607213"/>
            <a:ext cx="2171700" cy="52832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4686300" y="8607213"/>
            <a:ext cx="1600200" cy="528320"/>
          </a:xfrm>
        </p:spPr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3474720" y="4340858"/>
            <a:ext cx="8321040" cy="6858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200150" y="790787"/>
            <a:ext cx="2537460" cy="924101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200150" y="1910078"/>
            <a:ext cx="2537460" cy="69342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3846635" y="790787"/>
            <a:ext cx="2537460" cy="924101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3846635" y="1910078"/>
            <a:ext cx="2537460" cy="69342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4914900" y="8976361"/>
            <a:ext cx="1600200" cy="528320"/>
          </a:xfrm>
        </p:spPr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3276601" y="4489872"/>
            <a:ext cx="7924800" cy="6858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943100" y="870373"/>
            <a:ext cx="4457700" cy="792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2549477" y="4489873"/>
            <a:ext cx="7924800" cy="6858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4914900" y="8976361"/>
            <a:ext cx="1600200" cy="528320"/>
          </a:xfrm>
        </p:spPr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555610" y="1148076"/>
            <a:ext cx="2970038" cy="7647432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3958296" y="5058073"/>
            <a:ext cx="2400300" cy="1651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395653" y="1186181"/>
            <a:ext cx="3413174" cy="7533640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th-TH" sz="2000" smtClean="0"/>
              <a:t>คลิกไอคอนเพื่อเพิ่มรูปภาพ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3958296" y="2311401"/>
            <a:ext cx="2400300" cy="2636607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257175" y="330200"/>
            <a:ext cx="6343650" cy="92456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342900" y="440267"/>
            <a:ext cx="6172200" cy="1651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342900" y="8976361"/>
            <a:ext cx="1600200" cy="52832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2343150" y="8976361"/>
            <a:ext cx="2171700" cy="52832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4914900" y="8976361"/>
            <a:ext cx="1600200" cy="52832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53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buClr>
          <a:schemeClr val="accent3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buClr>
          <a:schemeClr val="accent4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buClr>
          <a:schemeClr val="accent5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7" Type="http://schemas.openxmlformats.org/officeDocument/2006/relationships/image" Target="../media/image15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สี่เหลี่ยมผืนผ้า 19"/>
          <p:cNvSpPr/>
          <p:nvPr/>
        </p:nvSpPr>
        <p:spPr>
          <a:xfrm>
            <a:off x="714356" y="881034"/>
            <a:ext cx="5588389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ชุดการเรียนการสอนรายวิชาสุขศึกษา (พ ๒๒๑๐๑) </a:t>
            </a:r>
          </a:p>
          <a:p>
            <a:pPr algn="ctr"/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เรื่อง การสร้างเสริมสุขภาพในวัยเรียน  </a:t>
            </a:r>
          </a:p>
          <a:p>
            <a:pPr algn="ctr"/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สำหรับนักเรียนชั้นมัธยมศึกษาปีที่ ๒</a:t>
            </a:r>
            <a:endParaRPr lang="th-TH" sz="3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14620" y="7881958"/>
            <a:ext cx="36920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นางวันเพ็ญ  </a:t>
            </a:r>
            <a:r>
              <a:rPr lang="th-TH" sz="2400" b="1" dirty="0" err="1" smtClean="0">
                <a:latin typeface="TH SarabunPSK" pitchFamily="34" charset="-34"/>
                <a:cs typeface="TH SarabunPSK" pitchFamily="34" charset="-34"/>
              </a:rPr>
              <a:t>คฤคราช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ตำแหน่ง ครูชำนาญการพิเศษ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กลุ่มสาระการเรียนรู้สุขศึกษาและพลศึกษา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โรงเรียนแกลง“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วิทย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สถาวร” อำเภอแกลง จังหวัดระยอง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สำนักงานเขตพื้นที่การศึกษามัธยมศึกษา เขต ๑๘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25" name="Group 2"/>
          <p:cNvGrpSpPr>
            <a:grpSpLocks/>
          </p:cNvGrpSpPr>
          <p:nvPr/>
        </p:nvGrpSpPr>
        <p:grpSpPr bwMode="auto">
          <a:xfrm>
            <a:off x="1500174" y="3452802"/>
            <a:ext cx="4429156" cy="1500198"/>
            <a:chOff x="2820" y="3060"/>
            <a:chExt cx="7710" cy="2715"/>
          </a:xfrm>
        </p:grpSpPr>
        <p:cxnSp>
          <p:nvCxnSpPr>
            <p:cNvPr id="29" name="AutoShape 3"/>
            <p:cNvCxnSpPr>
              <a:cxnSpLocks noChangeShapeType="1"/>
            </p:cNvCxnSpPr>
            <p:nvPr/>
          </p:nvCxnSpPr>
          <p:spPr bwMode="auto">
            <a:xfrm flipV="1">
              <a:off x="2820" y="3060"/>
              <a:ext cx="6285" cy="615"/>
            </a:xfrm>
            <a:prstGeom prst="straightConnector1">
              <a:avLst/>
            </a:prstGeom>
            <a:noFill/>
            <a:ln w="38100">
              <a:solidFill>
                <a:srgbClr val="00B0F0"/>
              </a:solidFill>
              <a:round/>
              <a:headEnd/>
              <a:tailEnd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</p:cxnSp>
        <p:cxnSp>
          <p:nvCxnSpPr>
            <p:cNvPr id="30" name="AutoShape 4"/>
            <p:cNvCxnSpPr>
              <a:cxnSpLocks noChangeShapeType="1"/>
            </p:cNvCxnSpPr>
            <p:nvPr/>
          </p:nvCxnSpPr>
          <p:spPr bwMode="auto">
            <a:xfrm>
              <a:off x="2820" y="3675"/>
              <a:ext cx="0" cy="1740"/>
            </a:xfrm>
            <a:prstGeom prst="straightConnector1">
              <a:avLst/>
            </a:prstGeom>
            <a:noFill/>
            <a:ln w="38100">
              <a:solidFill>
                <a:srgbClr val="00B0F0"/>
              </a:solidFill>
              <a:round/>
              <a:headEnd/>
              <a:tailEnd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</p:cxnSp>
        <p:cxnSp>
          <p:nvCxnSpPr>
            <p:cNvPr id="31" name="AutoShape 5"/>
            <p:cNvCxnSpPr>
              <a:cxnSpLocks noChangeShapeType="1"/>
            </p:cNvCxnSpPr>
            <p:nvPr/>
          </p:nvCxnSpPr>
          <p:spPr bwMode="auto">
            <a:xfrm>
              <a:off x="2820" y="5415"/>
              <a:ext cx="7710" cy="360"/>
            </a:xfrm>
            <a:prstGeom prst="straightConnector1">
              <a:avLst/>
            </a:prstGeom>
            <a:noFill/>
            <a:ln w="38100">
              <a:solidFill>
                <a:srgbClr val="00B0F0"/>
              </a:solidFill>
              <a:round/>
              <a:headEnd/>
              <a:tailEnd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</p:cxnSp>
        <p:cxnSp>
          <p:nvCxnSpPr>
            <p:cNvPr id="32" name="AutoShape 6"/>
            <p:cNvCxnSpPr>
              <a:cxnSpLocks noChangeShapeType="1"/>
            </p:cNvCxnSpPr>
            <p:nvPr/>
          </p:nvCxnSpPr>
          <p:spPr bwMode="auto">
            <a:xfrm>
              <a:off x="9105" y="3060"/>
              <a:ext cx="1425" cy="2715"/>
            </a:xfrm>
            <a:prstGeom prst="straightConnector1">
              <a:avLst/>
            </a:prstGeom>
            <a:noFill/>
            <a:ln w="38100">
              <a:solidFill>
                <a:srgbClr val="00B0F0"/>
              </a:solidFill>
              <a:round/>
              <a:headEnd/>
              <a:tailEnd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</p:cxnSp>
      </p:grpSp>
      <p:sp>
        <p:nvSpPr>
          <p:cNvPr id="26" name="WordArt 7"/>
          <p:cNvSpPr>
            <a:spLocks noChangeArrowheads="1" noChangeShapeType="1" noTextEdit="1"/>
          </p:cNvSpPr>
          <p:nvPr/>
        </p:nvSpPr>
        <p:spPr bwMode="auto">
          <a:xfrm>
            <a:off x="714356" y="2952736"/>
            <a:ext cx="1928826" cy="595310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CanUp">
              <a:avLst>
                <a:gd name="adj" fmla="val 66667"/>
              </a:avLst>
            </a:prstTxWarp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rtl="0"/>
            <a:r>
              <a:rPr lang="th-TH" sz="3600" b="1" kern="10" cap="all" dirty="0" smtClean="0">
                <a:ln/>
                <a:solidFill>
                  <a:srgbClr val="00B05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cs typeface="#TS  Malee Normal"/>
              </a:rPr>
              <a:t>หน่วยการเรียนรู้ที่ </a:t>
            </a:r>
            <a:endParaRPr lang="th-TH" sz="3600" b="1" kern="10" cap="all" dirty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cs typeface="#TS  Malee Normal"/>
            </a:endParaRPr>
          </a:p>
        </p:txBody>
      </p:sp>
      <p:sp>
        <p:nvSpPr>
          <p:cNvPr id="27" name="Oval 8"/>
          <p:cNvSpPr>
            <a:spLocks noChangeArrowheads="1"/>
          </p:cNvSpPr>
          <p:nvPr/>
        </p:nvSpPr>
        <p:spPr bwMode="auto">
          <a:xfrm>
            <a:off x="1142984" y="3524240"/>
            <a:ext cx="785818" cy="742962"/>
          </a:xfrm>
          <a:prstGeom prst="ellipse">
            <a:avLst/>
          </a:prstGeom>
          <a:gradFill rotWithShape="0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1"/>
          </a:gradFill>
          <a:ln w="12700">
            <a:solidFill>
              <a:srgbClr val="FF6600"/>
            </a:solidFill>
            <a:round/>
            <a:headEnd/>
            <a:tailEnd/>
          </a:ln>
          <a:effectLst>
            <a:outerShdw dist="107763" dir="13500000" algn="ctr" rotWithShape="0">
              <a:srgbClr val="FFC00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36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DSMaiThaias" pitchFamily="18"/>
                <a:cs typeface="Angsana New" pitchFamily="18" charset="-34"/>
              </a:rPr>
              <a:t>๙</a:t>
            </a:r>
            <a:endParaRPr kumimoji="0" lang="th-TH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28802" y="3738554"/>
            <a:ext cx="3643338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3200" b="1" spc="50" dirty="0" smtClean="0">
                <a:ln w="11430"/>
                <a:solidFill>
                  <a:srgbClr val="FF0066"/>
                </a:solidFill>
                <a:effectLst>
                  <a:glow rad="101600">
                    <a:srgbClr val="FF66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_Layiji MaHaNiYom V 1.2" pitchFamily="2" charset="0"/>
                <a:cs typeface="_Layiji MaHaNiYom V 1.2" pitchFamily="2" charset="0"/>
              </a:rPr>
              <a:t>ระวัง</a:t>
            </a:r>
          </a:p>
          <a:p>
            <a:pPr algn="ctr"/>
            <a:r>
              <a:rPr lang="th-TH" sz="3200" b="1" spc="50" dirty="0" smtClean="0">
                <a:ln w="11430"/>
                <a:solidFill>
                  <a:srgbClr val="FF0066"/>
                </a:solidFill>
                <a:effectLst>
                  <a:glow rad="101600">
                    <a:srgbClr val="FF66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_Layiji MaHaNiYom V 1.2" pitchFamily="2" charset="0"/>
                <a:cs typeface="_Layiji MaHaNiYom V 1.2" pitchFamily="2" charset="0"/>
              </a:rPr>
              <a:t>สารเสริมความงาม</a:t>
            </a:r>
            <a:endParaRPr lang="th-TH" sz="3200" b="1" spc="50" dirty="0">
              <a:ln w="11430"/>
              <a:solidFill>
                <a:srgbClr val="FF0066"/>
              </a:solidFill>
              <a:effectLst>
                <a:glow rad="101600">
                  <a:srgbClr val="FF6600">
                    <a:alpha val="60000"/>
                  </a:srgb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26" name="Oval 2"/>
          <p:cNvSpPr>
            <a:spLocks noChangeArrowheads="1"/>
          </p:cNvSpPr>
          <p:nvPr/>
        </p:nvSpPr>
        <p:spPr bwMode="auto">
          <a:xfrm>
            <a:off x="1785926" y="5310190"/>
            <a:ext cx="3143248" cy="2000264"/>
          </a:xfrm>
          <a:prstGeom prst="ellipse">
            <a:avLst/>
          </a:prstGeom>
          <a:gradFill flip="none" rotWithShape="1">
            <a:gsLst>
              <a:gs pos="0">
                <a:srgbClr val="99FFCC">
                  <a:shade val="30000"/>
                  <a:satMod val="115000"/>
                </a:srgbClr>
              </a:gs>
              <a:gs pos="50000">
                <a:srgbClr val="99FFCC">
                  <a:shade val="67500"/>
                  <a:satMod val="115000"/>
                </a:srgbClr>
              </a:gs>
              <a:gs pos="100000">
                <a:srgbClr val="99FFCC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76200" cmpd="tri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15" name="รูปภาพ 14" descr="ดาวน์โหลด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5884" y="5595942"/>
            <a:ext cx="1533528" cy="14409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423225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๗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8670" y="1452538"/>
            <a:ext cx="5429288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๒. เครื่องหมายมาตรฐานผลิตภัณฑ์อุตสาหกรรม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จากสำนักงานมาตรฐานผลิตภัณฑ์อุตสาหกรรม กระทรวงอุตสาหกรรม  ซึ่งมี ๒ แบบคือ  เครื่องหมายมาตรฐานแบบไม่บังคับ  ซึ่งผู้ผลิตสมัครใจขอใช้เครื่องหมายมาตรฐาน เพื่อแสดงให้ปรากฏว่ามีเจตนาและความสามารถในการทำผลิตภัณฑ์ให้เป็นไปตามหรือมีคุณภาพดีกว่าที่มาตรฐานกำหนด  ส่วนเครื่องหมายมาตรฐาน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ที่มีวงกลมล้อมรอบ แสดงว่าผลิตภัณฑ์นั้นๆ มีพระราชกฤษฎีกากำหนดว่าต้องเป็นไปตามมาตรฐาน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</a:t>
            </a:r>
          </a:p>
          <a:p>
            <a:pPr>
              <a:tabLst>
                <a:tab pos="541338" algn="l"/>
              </a:tabLst>
            </a:pPr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เครื่องหมายมาตรฐานแบบไม่บังคับ          เครื่องหมายมาตรฐานแบบบังคับ</a:t>
            </a:r>
          </a:p>
          <a:p>
            <a:pPr>
              <a:tabLst>
                <a:tab pos="541338" algn="l"/>
              </a:tabLst>
            </a:pPr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                        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๓. เครื่องหมายฉลากอาหารผ่านการฉายรังสี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อาหารที่จะต้อง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มีการถนอมโดยใช้รังสี เช่น หอมใหญ่ มะม่วง 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สตอ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เบอร์รี่</a:t>
            </a:r>
          </a:p>
          <a:p>
            <a:pPr>
              <a:tabLst>
                <a:tab pos="541338" algn="l"/>
              </a:tabLst>
            </a:pPr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</a:t>
            </a:r>
          </a:p>
          <a:p>
            <a:pPr>
              <a:tabLst>
                <a:tab pos="541338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๔. เครื่องหมาย</a:t>
            </a:r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คลีนฟู้ดกู้ดเทส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(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Clean Food Good Taste)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ของกรมอนามัย หมายถึง ร้านอาหารหรือแผงลอยที่ผ่าน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ข้อกำหนดด้านสุขาภิบาลอาหาร และผ่านการตรวจ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หาโคลิฟอร์มแบคทีเรียในอาหารด้วยชุดตรวจสอบการเปื้อน</a:t>
            </a:r>
          </a:p>
          <a:p>
            <a:pPr>
              <a:tabLst>
                <a:tab pos="541338" algn="l"/>
              </a:tabLst>
            </a:pPr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                   ๕. เครื่องหมายมาตรฐานผลิตภัณฑ์ชุมชน (</a:t>
            </a:r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มผช.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)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เป็นเครื่องหมาย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แสดงว่าเป็นผลิตภัณฑ์ชุมชนที่ได้รับการรับรองมาตรฐานว่ามีคุณภาพ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โดยฉลากหรือหีบห่อผลิตภัณฑ์</a:t>
            </a:r>
          </a:p>
          <a:p>
            <a:pPr>
              <a:tabLst>
                <a:tab pos="541338" algn="l"/>
              </a:tabLst>
            </a:pPr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๖. เครื่องหมาย</a:t>
            </a:r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โอท็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อป (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OTOP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)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เป็นเครื่องหมายรับรอง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จากกระทรวงพาณิชย์  โดยสินค้าที่มีมาตรฐานนี้  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ผลิตจากฝีมือชาวบ้านในชุมชนต่างๆ  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เพื่อที่จะส่งขายตามท้องตลาด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4" name="รูปภาพ 3" descr="standard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28802" y="2809860"/>
            <a:ext cx="1143000" cy="1143000"/>
          </a:xfrm>
          <a:prstGeom prst="rect">
            <a:avLst/>
          </a:prstGeom>
        </p:spPr>
      </p:pic>
      <p:pic>
        <p:nvPicPr>
          <p:cNvPr id="5" name="รูปภาพ 4" descr="compuls.gif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43380" y="2809860"/>
            <a:ext cx="1143000" cy="1143000"/>
          </a:xfrm>
          <a:prstGeom prst="rect">
            <a:avLst/>
          </a:prstGeom>
        </p:spPr>
      </p:pic>
      <p:pic>
        <p:nvPicPr>
          <p:cNvPr id="6" name="รูปภาพ 5" descr="ดาวน์โหลด (3)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EBF4D9"/>
              </a:clrFrom>
              <a:clrTo>
                <a:srgbClr val="EBF4D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57298" y="4238620"/>
            <a:ext cx="1075590" cy="1139731"/>
          </a:xfrm>
          <a:prstGeom prst="rect">
            <a:avLst/>
          </a:prstGeom>
        </p:spPr>
      </p:pic>
      <p:pic>
        <p:nvPicPr>
          <p:cNvPr id="11" name="รูปภาพ 10" descr="ดาวน์โหลด (4)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43446" y="5524504"/>
            <a:ext cx="1071570" cy="1076354"/>
          </a:xfrm>
          <a:prstGeom prst="rect">
            <a:avLst/>
          </a:prstGeom>
        </p:spPr>
      </p:pic>
      <p:pic>
        <p:nvPicPr>
          <p:cNvPr id="12" name="รูปภาพ 11" descr="ดาวน์โหลด (5).jpg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2716920">
            <a:off x="794791" y="6546051"/>
            <a:ext cx="1708961" cy="1542410"/>
          </a:xfrm>
          <a:prstGeom prst="rect">
            <a:avLst/>
          </a:prstGeom>
        </p:spPr>
      </p:pic>
      <p:pic>
        <p:nvPicPr>
          <p:cNvPr id="1026" name="Picture 2" descr="C:\Documents and Settings\MOD\Desktop\อาเพ็ญ\New Folder (2)\OTOP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56" y="7810520"/>
            <a:ext cx="1262054" cy="12620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๘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150" name="AutoShape 6" descr="http://img.kapook.com/image/icon/cs_icon/sign_sex.jpg"/>
          <p:cNvSpPr>
            <a:spLocks noChangeAspect="1" noChangeArrowheads="1"/>
          </p:cNvSpPr>
          <p:nvPr/>
        </p:nvSpPr>
        <p:spPr bwMode="auto">
          <a:xfrm>
            <a:off x="588963" y="-760413"/>
            <a:ext cx="180975" cy="180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6151" name="AutoShape 7" descr="http://img.kapook.com/image/icon/cs_icon/sign_sex.jpg"/>
          <p:cNvSpPr>
            <a:spLocks noChangeAspect="1" noChangeArrowheads="1"/>
          </p:cNvSpPr>
          <p:nvPr/>
        </p:nvSpPr>
        <p:spPr bwMode="auto">
          <a:xfrm>
            <a:off x="588963" y="31750"/>
            <a:ext cx="180975" cy="180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6152" name="AutoShape 8" descr="http://img.kapook.com/image/icon/cs_icon/sign_sex.jpg"/>
          <p:cNvSpPr>
            <a:spLocks noChangeAspect="1" noChangeArrowheads="1"/>
          </p:cNvSpPr>
          <p:nvPr/>
        </p:nvSpPr>
        <p:spPr bwMode="auto">
          <a:xfrm>
            <a:off x="588963" y="823913"/>
            <a:ext cx="180975" cy="180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928670" y="1452538"/>
            <a:ext cx="54292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541338" algn="l"/>
              </a:tabLst>
            </a:pPr>
            <a:r>
              <a:rPr lang="th-TH" sz="1600" b="1" dirty="0" smtClean="0">
                <a:solidFill>
                  <a:srgbClr val="FF0066"/>
                </a:solidFill>
                <a:latin typeface="TH SarabunPSK" pitchFamily="34" charset="-34"/>
                <a:cs typeface="TH SarabunPSK" pitchFamily="34" charset="-34"/>
              </a:rPr>
              <a:t>หลักการเลือกผลิตภัณฑ์สุขภาพ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เลือกผลิตภัณฑ์ที่เป็นประโยชน์ต่อสุขภาพ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 เลือกผลิตภัณฑ์ที่มีฉลากบอกส่วนประกอบ คำแนะนำในการใช้อย่างละเอียด วันที่ผลิต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๓. เลือกผลิตภัณฑ์ที่มีสภาพสะอาดเรียบร้อย ไม่เสื่อคุณภาพ ไม่มีสารปนเปื้อน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๔. เลือกผลิตภัณฑ์ที่สะดวกปลอดภัยในการเก็บและใช้งาน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๕. กรณีที่เป็นผลิตภัณฑ์ที่จำเป็นต้องได้รับการแนะนำเฉพาะ เช่น การใช้ยา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   ในการเลือกผลิตภัณฑ์ต่างๆ  จอกจากการพิจารณาเกี่ยวกับคุณค่า ประโยชน์ใช้สอยและความปลอดภัยแล้ว  ยังควรคำนึงถึงความปลอดภัยและความจำเป็นในการใช้งานไม่ควรเลือกซื้อตามแฟชั่นหรือการโฆษณา  เพราะอาจเป็นอันตรายต่อสุขภาพ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วงรี 6"/>
          <p:cNvSpPr/>
          <p:nvPr/>
        </p:nvSpPr>
        <p:spPr>
          <a:xfrm>
            <a:off x="2357430" y="3952868"/>
            <a:ext cx="2643206" cy="714380"/>
          </a:xfrm>
          <a:prstGeom prst="ellipse">
            <a:avLst/>
          </a:prstGeom>
          <a:ln w="127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h-TH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การบริการทางสุขภาพ</a:t>
            </a:r>
            <a:endParaRPr lang="th-TH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0108" y="4881562"/>
            <a:ext cx="535785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การบริการด้านสุขภาพ  หมายถึง  บริการต่างๆ  ที่อาจส่งผลกระทบต่อสุขภาพของบุคคล ครอบครัว ชุมชนและสังคม รวมถึงบริการทางการแพทย์และสาธารณสุขอันประกอบด้วย 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การบริการสร้างเสริมสุขภาพ การป้องกันและควบคุมปัญหาที่คุกคามสุขภาพ การตรวจวินิจฉัย และบำบัดสภาวะความเจ็บป่วย ฟื้นฟูสมรรถภาพของบุคคลครอบครัวและชุมชน  ระบบบริการด้านสุขภาพ  หมายถึง  การจัดบริการด้านสุขภาพทั้งแบบตั้งรับและเชิงรุก  ซึ่งแบ่งเป็น ๓ ระดับ  ดังนี้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ระบบบริการระดับต้น (ปฐมภูมิ)  หมายถึง  ระบบบริการด้านสุขภาพที่เน้นการบริการแก่บุคคล  ครอบครัว ชุมชน  ซึ่งไม่มีความยุ่งยากซับซ้อนในเรื่องเทคโนโลยี  แต่จะยุ่งมากในเรื่องการบริการแบบผสมผสาน ทั้งด้านการส่งเสริมให้มีสุขภาพที่ดีขึ้น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 ระบบบริการระดับกลาง (ทุติยภูมิ)  หมายถึง  ระบบบริการด้านสุขภาพที่จัดบริการ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ทั้งส่งเสริมสุขภาพป้องกันและควบคุมปัญหาที่คุกคามสุขภาพ  รักษาพยาบาลและให้การฟื้นฟูผู้ป่วย  ซึ่งมีความยุ่งยากซับซ้อนในเชิงเทคโนโลยีมากกว่าการบริการในระดับต้น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๓. ระบบบริการระดับสูง (ตติยภูมิ)  หมายถึง ระบบบริการด้านสุขภาพที่จัดบริการทั้งการส่งเสริมสุขภาพ การควบคุมป้องกันปัญหา รักษาพยาบาล ฟื้นฟูสภาพของผู้ป่วย  ซึ่งมีความยุ่งยากและซับซ้อนมากทั้งในด้านวิทยาการและเทคโนโลยี ต้องอาศัยความรู้ เทคโนโลยีและบุคลากร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ที่มีความเชี่ยวชาญเฉพาะด้านเป็นพิเศษ มีความเชื่อมโยงกับระบบบริการอื่นๆ เพื่อส่งต่อ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ความรับผิดชอบระหว่างกันเป็นอย่างดี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" name="รูปภาพ 9" descr="the-than59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76" y="4381496"/>
            <a:ext cx="1571636" cy="4453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๙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122" name="AutoShape 2" descr="http://img.kapook.com/image/icon/cs_icon/sign_sex.jpg"/>
          <p:cNvSpPr>
            <a:spLocks noChangeAspect="1" noChangeArrowheads="1"/>
          </p:cNvSpPr>
          <p:nvPr/>
        </p:nvSpPr>
        <p:spPr bwMode="auto">
          <a:xfrm>
            <a:off x="588963" y="-700088"/>
            <a:ext cx="180975" cy="180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5123" name="AutoShape 3" descr="http://img.kapook.com/image/icon/cs_icon/sign_sex.jpg"/>
          <p:cNvSpPr>
            <a:spLocks noChangeAspect="1" noChangeArrowheads="1"/>
          </p:cNvSpPr>
          <p:nvPr/>
        </p:nvSpPr>
        <p:spPr bwMode="auto">
          <a:xfrm>
            <a:off x="588963" y="-90488"/>
            <a:ext cx="180975" cy="1809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5124" name="AutoShape 4" descr="http://img.kapook.com/image/icon/cs_icon/sign_sex.jpg"/>
          <p:cNvSpPr>
            <a:spLocks noChangeAspect="1" noChangeArrowheads="1"/>
          </p:cNvSpPr>
          <p:nvPr/>
        </p:nvSpPr>
        <p:spPr bwMode="auto">
          <a:xfrm>
            <a:off x="588963" y="519113"/>
            <a:ext cx="180975" cy="180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857232" y="1166786"/>
            <a:ext cx="5429288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ระบบบริการด้านสุขภาพเฉพาะทาง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หมายถึง  ระบบการจัดบริการด้านสุขภาพ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ที่มุ่งกลุ่มเป้าหมายเฉพาะ หรือรองรับการจัดการกับปัญหาเฉพาะเรื่องที่ต้องใช้องค์ความรู้ เทคโนโลยี ทรัพยากร ความเชี่ยวชาญเฉพาะสาขา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ระบบส่งต่อผู้ป่วย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คือ  การส่งผู้ป่วยไปยังโรงพยาบาลที่มีเครื่องมืออุปกรณ์ทางการแพทย์ครบและมีแพทย์เฉพาะทางในการรักษา โดยใช้เทคโนโลยีการสื่อสารที่ทันสมัยในการติดต่อ เพื่อขอส่งต่อผู้ป่วย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ระบบสาธารณสุขมูลฐาน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หมายถึง  การดูแลสุขภาพที่จำเป็นซึ่งจัดให้อย่างทั่วถึง สำหรับทุกคน ทุกครอบครัวและในทุกชุมชน ด้วยค่าใช้จ่ายที่ไม่เกินกำลังของชุมชนและประเทศจะรับได้ องค์ประกอบของระบบสาธารณสุขมูลฐานประกอบด้วย การบริการแบบผสมผสาน ๔ ด้าน  ได้แก่  การป้องกันโรค การส่งเสริมสุขภาพอนามัย การรักษาพยาบาล และการฟื้นฟูสภาพ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บัตรประกันสุขภาพ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เป็นบริการของรัฐที่จัดให้บุคคลทุกคนมีสิทธิได้รับบริการสาธารณสุขที่มีมาตรฐานและมีประสิทธิภาพ  ซึ่งผู้มีสิทธิใช้บัตรประกันสุขภาพ คือ บุคคลที่มีสัญชาติไทย มีเลขประจำตัวบัตรประชาชน ๑๓ หลัก และไม่มีสวัสดิการด้านการรักษาพยาบาลอื่นใดที่รัฐจัดให้โดยการใช้บัตรประชาชนแสดงสิทธิในการเข้ารับบริการสำหรับเด็กที่มีอายุต่ำกว่า ๑๕ ปี  ให้ใช้สำเนาสูติบัตรแทน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การบริการด้านสุขภาพของรัฐ  ต้องมุ่งสร้างความเข้มแข็งในด้านปริมาณและคุณภาพ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ของระบบการดูแลตนเอง  ระบบบริการครอบครัวและชุมชน  และเป็นไปในทิศทางที่มุ่งสู่การ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สร้างเสริมสุขภาพบนหลักพื้นฐานของสุขภาพพอเพียง  ไม่เป็นไปเพื่อเชิงธุรกิจ  และต้องเป็นระบบ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ที่มีคุณภาพ มีวามปลอดภัย มีความเป็นธรรม ประชาชนเข้าใช้บริการได้ง่าย และมีหลากหลาย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การบริการให้ประชาชนได้เลือก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การบริการสุขภาพของเอกชน  เป็นอีกทางเลือกหนึ่งของบริการสุขภาพที่ประชาชนสามารถเลือกเข้ารับบริการได้ เช่น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- คลินิก  หรือโพลีคลินิกต่างๆ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- โรงพยาบาลเอกชน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- ร้านขายยา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- สถานบริการอื่นๆ  เช่น  สถานออกกำลังกาย 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สปา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ตัวอย่างการบริการทางสุขภาพอื่นๆ  เช่น  การออกกำลังกาย โดยใช้เทคโนโลยีเข้ามา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เป็นเครื่องช่วยบริการหรือฟิต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เนส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(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Fitness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)  จะมีการโฆษณาเป็นสิ่งจูงใจให้มาใช้บริการทางสุขภาพ ซึ่งมีราคาค่อนข้างแพง  ดังนั้นก่อนการตัดสินใจเลือกใช้บริการทางสุขภาพในชนิดนี้ ต้องศึกษาข้อมูลให้ดีทุกๆ ด้าน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การบริการทางสุขภาพด้านวารีบำบัด  ก็เป็นอีกวิธีที่นิยมใช้กระน้ำเป็นตัวช่วยกระตุ้น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ในการรักษา การใช้แรงดันจากน้ำตก น้ำไหลวน เป็นเครื่องช่วยผ่อนคลาย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วงรี 3"/>
          <p:cNvSpPr/>
          <p:nvPr/>
        </p:nvSpPr>
        <p:spPr>
          <a:xfrm>
            <a:off x="1071546" y="1309662"/>
            <a:ext cx="4286280" cy="785818"/>
          </a:xfrm>
          <a:prstGeom prst="ellipse">
            <a:avLst/>
          </a:prstGeom>
          <a:solidFill>
            <a:srgbClr val="99FF66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0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๑๐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8736" y="1523976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H SarabunPSK" pitchFamily="34" charset="-34"/>
                <a:cs typeface="TH SarabunPSK" pitchFamily="34" charset="-34"/>
              </a:rPr>
              <a:t>ข้อควรปฏิบัติก่อนและหลังจากการซื้อสินค้าหรือบริการ</a:t>
            </a:r>
            <a:endParaRPr lang="th-TH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4422" y="2166918"/>
            <a:ext cx="514353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ก่อนซื้อสินค้าหรือบริการ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ตรวจดูฉลากของสินค้าก่อน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 สอบถามข้อเท็จจริงเกี่ยวกับคุณภาพสินค้าจากผู้ชาย หรือผู้ที่เคยใช้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๓. ศึกษาเงื่อนไขหรือข้อจำกัดของสินค้า  เช่น  วิธีการใช้ คำเตือน วิธีรักษา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๔. ไม่หลงเชื่อข้อความโฆษณาหรือบริการเพราะส่วนใหญ่จะไม่กล่าวถึงข้อเสีย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ของสินค้าหรือบริการ</a:t>
            </a:r>
          </a:p>
          <a:p>
            <a:pPr>
              <a:tabLst>
                <a:tab pos="541338" algn="l"/>
              </a:tabLst>
            </a:pPr>
            <a:r>
              <a:rPr lang="th-TH" sz="16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หลังซื้อสินค้าหรือบริการ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ผู้บริโภคมีหน้าที่ในการเก็บหลักฐานที่แสดงถึงการถูกละเมิดสิทธิของผู้บริโภคไว้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เพื่อเรียกร้องสิทธิ หลักฐานดังกล่าวอาจได้แก่ สินค้าที่แสดงให้เห็นว่ามีปริมาณหรือคุณภาพ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ไม่เป็นไปตามมาตรฐานที่ระบุในฉลาก มีความสกปรก หรือมีพิษที่ก่อให้เกิดอันตราย  ควรจดจำสถานที่ซื้อสินค้าหรือบริการนั้นเพื่อประกอบการร้องเรียนและต้องเก็บเอกสารโฆษณา และใบเสร็จรับเงิน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เมื่อมีการละเมิดสิทธิ ผู้บริโภคควรมีการร้องเรียนตามสิทธิของตน  โดยร้องเรียนไปยังหน่วยงานที่เกี่ยวข้องกับการกำกับดูแลสินค้าหรือบริการนั้น  หรือร้องเรียนมายังคณะกรรมการคุ้มครองผู้บริโภค ต่างจังหวัดร้องเรียนได้ที่คณะอนุกรรมการการคุ้มครองผู้บริโภค</a:t>
            </a:r>
          </a:p>
          <a:p>
            <a:pPr>
              <a:tabLst>
                <a:tab pos="541338" algn="l"/>
              </a:tabLst>
            </a:pPr>
            <a:r>
              <a:rPr lang="th-TH" sz="16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การเตรียมตัวเพื่อร้องทุกข์สำหรับผู้บริโภค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เตรียมเอกสารเพื่อใช้ประกอบการบันทึกร้องเรียน  ดังนี้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บัตรประจำตัวประชาชน/บัตรประจำตัวข้าราชการ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 ทะเบียนบ้าน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๓. ที่อยู่ที่สามารถติดต่อกับผู้ประกอบธุรกิจ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๔. หนังสือจอง, สัญญาจอง, สัญญาจะซื้อขาย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๕. เอกสารโฆษณา, ภาพถ่าย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๖. ใบเสร็จรับเงิน/เอกสารการชำระค่างวด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๗. หนังสือหรือจดหมายโต้ตอบระหว่างผู้ร้องเรียนกับผู้ประกอบธุรกิจ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๘. เอกสารอื่นๆ ที่เกี่ยวข้อง เช่นสำเนาโฉนดที่ดิน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๙. ไปรษณียบัตร 1 แผ่น  พร้อมกรอกชื่อที่อยู่ผู้ร้องเรียน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๑๐. อากรแสตมป์ 30 บาท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6" name="รูปภาพ 5" descr="the-than59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628" y="1738290"/>
            <a:ext cx="1571636" cy="44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996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๑๑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4422" y="1381100"/>
            <a:ext cx="521497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การยื่นเรื่องร้องเรียน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ผู้ร้องเรียนกรอกรายละเอียดในแบบบันทึกคำร้องเรียนพร้อมเอกสาร (ลงชื่อรับรองสำเนาถูกต้องทุกฉบับ) มอบให้เจ้าหน้าที่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 ผู้ร้องเรียนกรอกรายละเอียดในแบบหนังสือมอบอำนาจเพื่อให้ 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สคบ.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ดำเนินการแทนพร้อมติดอากรแสตมป์ ๓๐ บาท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๓. หากผู้บริโภคไม่สามารถมาร้องเรียนได้ด้วยตนเอง ผู้มาร้องเรียนแทนต้องมีหนังสือรับรองมอบอำนาจจากผู้บริโภค พร้อมติดอากรแสตมป์ ๓๐ บาท มายื่นต่อเจ้าหน้าที่ด้วย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7" name="กลุ่ม 6"/>
          <p:cNvGrpSpPr/>
          <p:nvPr/>
        </p:nvGrpSpPr>
        <p:grpSpPr>
          <a:xfrm>
            <a:off x="1357298" y="4095744"/>
            <a:ext cx="4029085" cy="2280509"/>
            <a:chOff x="1357298" y="4095744"/>
            <a:chExt cx="4029085" cy="2280509"/>
          </a:xfrm>
        </p:grpSpPr>
        <p:pic>
          <p:nvPicPr>
            <p:cNvPr id="5" name="รูปภาพ 4" descr="images (13).jpg"/>
            <p:cNvPicPr>
              <a:picLocks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571744" y="4095744"/>
              <a:ext cx="2098800" cy="1422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6" name="รูปภาพ 5" descr="ดาวน์โหลด (6)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286124" y="4953000"/>
              <a:ext cx="2100259" cy="142325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4" name="รูปภาพ 3" descr="ดาวน์โหลด (7).jpg"/>
            <p:cNvPicPr>
              <a:picLocks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357298" y="4738686"/>
              <a:ext cx="2098800" cy="1422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xmlns="" val="31996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๑๒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2" name="กลุ่ม 9"/>
          <p:cNvGrpSpPr/>
          <p:nvPr/>
        </p:nvGrpSpPr>
        <p:grpSpPr>
          <a:xfrm>
            <a:off x="2643182" y="1381100"/>
            <a:ext cx="1857388" cy="800964"/>
            <a:chOff x="2786058" y="2580400"/>
            <a:chExt cx="1857388" cy="800964"/>
          </a:xfrm>
        </p:grpSpPr>
        <p:pic>
          <p:nvPicPr>
            <p:cNvPr id="9" name="รูปภาพ 8" descr="BUNTINGM.WM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86058" y="2580400"/>
              <a:ext cx="1857388" cy="800964"/>
            </a:xfrm>
            <a:prstGeom prst="rect">
              <a:avLst/>
            </a:prstGeom>
          </p:spPr>
        </p:pic>
        <p:sp>
          <p:nvSpPr>
            <p:cNvPr id="5" name="สี่เหลี่ยมผืนผ้า 4"/>
            <p:cNvSpPr/>
            <p:nvPr/>
          </p:nvSpPr>
          <p:spPr>
            <a:xfrm>
              <a:off x="3071810" y="2809860"/>
              <a:ext cx="1151276" cy="43088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th-TH" sz="2200" b="1" cap="none" spc="5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H SarabunPSK" pitchFamily="34" charset="-34"/>
                  <a:cs typeface="TH SarabunPSK" pitchFamily="34" charset="-34"/>
                </a:rPr>
                <a:t>บรรณนุกรม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428736" y="2595546"/>
            <a:ext cx="485778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กิตติ  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ปรมัตถ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ผลและคณะ.  (๒๕๕๑). 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หนังสือเสริมฝึกประสบการณ์ วิชา สุขศึกษา ๒. 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กรุงเทพฯ </a:t>
            </a:r>
            <a:r>
              <a:rPr lang="en-US" sz="1050" dirty="0" smtClean="0"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ฝ่ายวิชาการ บริษัท สำนักพิมพ์เอมพันธ์ จำกัด.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คู่มือครู.  (๒๕๕๑).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สุขศึกษาและพลศึกษา ชั้นมัธยมศึกษาปีที่ ๒.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กรุงเทพฯ </a:t>
            </a:r>
            <a:r>
              <a:rPr lang="en-US" sz="1050" dirty="0" smtClean="0"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สำนักพิมพ์ บริษัทพัฒนาคุณภาพวิชาการ (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พว.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). 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อภิลักษณ์  เทียนทองและคณะ.  (๒๕๕๑). 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หนังสือเรียน รายวิชาพื้นฐาน สุขศึกษาและ</a:t>
            </a: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	พลศึกษา ชั้นมัธยมศึกษาปีที่ ๒.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กรุงเทพฯ </a:t>
            </a:r>
            <a:r>
              <a:rPr lang="en-US" sz="1050" dirty="0" smtClean="0"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บริษัท สำนักพิมพ์ประสานมิตร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(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ปสม.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) จำกัด.</a:t>
            </a:r>
          </a:p>
          <a:p>
            <a:pPr>
              <a:tabLst>
                <a:tab pos="539750" algn="l"/>
              </a:tabLst>
            </a:pPr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96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รูปภาพ 8" descr="kapook_1545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36" y="1309662"/>
            <a:ext cx="4343400" cy="666750"/>
          </a:xfrm>
          <a:prstGeom prst="rect">
            <a:avLst/>
          </a:prstGeom>
        </p:spPr>
      </p:pic>
      <p:sp>
        <p:nvSpPr>
          <p:cNvPr id="6" name="สี่เหลี่ยมผืนผ้า 5"/>
          <p:cNvSpPr/>
          <p:nvPr/>
        </p:nvSpPr>
        <p:spPr>
          <a:xfrm>
            <a:off x="1142984" y="2381232"/>
            <a:ext cx="525817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ชุดการเรียนการสอนวิชาสุขศึกษาและพลศึกษา เรื่อง การสร้างเสริมสุขภาพในวัยเรียน  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สำหรับนักเรียนชั้นมัธยมศึกษาปีที่ ๒ 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หน่วยการเรียนรู้ที่ ๙ ระวังสารเสริมความงาม</a:t>
            </a: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53823763"/>
              </p:ext>
            </p:extLst>
          </p:nvPr>
        </p:nvGraphicFramePr>
        <p:xfrm>
          <a:off x="2143116" y="3524240"/>
          <a:ext cx="2516290" cy="4453268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258145"/>
                <a:gridCol w="1258145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ก่อนเรียน-หลังเรียน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692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>
                          <a:latin typeface="TH SarabunPSK" pitchFamily="34" charset="-34"/>
                          <a:cs typeface="TH SarabunPSK" pitchFamily="34" charset="-34"/>
                        </a:rPr>
                        <a:t>ข้อ</a:t>
                      </a:r>
                      <a:endParaRPr lang="en-US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FF006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latin typeface="TH SarabunPSK" pitchFamily="34" charset="-34"/>
                          <a:cs typeface="TH SarabunPSK" pitchFamily="34" charset="-34"/>
                        </a:rPr>
                        <a:t>ตอบ</a:t>
                      </a:r>
                      <a:endParaRPr lang="en-US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FF0066">
                        <a:alpha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๑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ค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๒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ข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9108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๓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ค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๔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ก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๕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ข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๖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ง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๗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ค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๘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ก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๙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ก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๑๐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ข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0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๑๓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643050" y="1521717"/>
            <a:ext cx="2860078" cy="43088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2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เฉลยแบบทดสอบก่อน-หลังเรียน </a:t>
            </a:r>
          </a:p>
        </p:txBody>
      </p:sp>
    </p:spTree>
    <p:extLst>
      <p:ext uri="{BB962C8B-B14F-4D97-AF65-F5344CB8AC3E}">
        <p14:creationId xmlns:p14="http://schemas.microsoft.com/office/powerpoint/2010/main" xmlns="" val="31996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รูปภาพ 8" descr="kapook_4146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22" y="1095348"/>
            <a:ext cx="4953000" cy="609600"/>
          </a:xfrm>
          <a:prstGeom prst="rect">
            <a:avLst/>
          </a:prstGeom>
        </p:spPr>
      </p:pic>
      <p:sp>
        <p:nvSpPr>
          <p:cNvPr id="14" name="สี่เหลี่ยมผืนผ้า 13"/>
          <p:cNvSpPr/>
          <p:nvPr/>
        </p:nvSpPr>
        <p:spPr>
          <a:xfrm>
            <a:off x="928670" y="2738422"/>
            <a:ext cx="5572164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542925" algn="l"/>
              </a:tabLst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ชุดการเรียนการสอนรายวิชาสุขศึกษาและพลศึกษา เรื่อง การสร้างเสริมสุขภาพในวัยเรียน  สำหรับนักเรียนชั้นมัธยมศึกษาปีที่ ๒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หน่วยการเรียนรู้ที่ ๙ ระวังสารเสริมความงาม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สร้างขึ้นประกอบด้วยเนื้อหา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สาระ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เกี่ยวกับการเลือกผลิตภัณฑ์ต่างๆ นอกจากการพิจารณาเกี่ยวกับคุณค่าประโยชน์ใช้สอยและความปลอดภัยแล้ว ยังควรคำนึงถึงความประหยัดและความจำเป็นในการใช้งาน</a:t>
            </a:r>
          </a:p>
          <a:p>
            <a:pPr>
              <a:tabLst>
                <a:tab pos="54292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ไม่ควรเลือกซื้อตามแฟชั่นหรือการโฆษณา เพราะอาจเป็นอันตรายต่อสุขภาพ  ตามหลักสูตรแกนกลางการศึกษา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ขั้นพื้นฐาน พุทธศักราช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๒๕๕๑  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292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ชุดการเรียนการสอนเล่ม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นี้  ได้นำเสนอเรื่องราวเกี่ยวกับ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การสร้างเสริมสุขภาพในวัยเรียน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เพื่อ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เป็นแหล่งการเรียนรู้เพิ่มเติม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จากตำราเรียน มีคำถามทบทวนบทเรียน แบบทดสอบก่อนเรียน  และแบบทดสอบหลังเรียน  ซึ่ง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นักเรียนสามารถเรียนรู้เนื้อหาสาระ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ได้</a:t>
            </a:r>
          </a:p>
          <a:p>
            <a:pPr>
              <a:tabLst>
                <a:tab pos="54292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ด้วยตนเอง ตามความสนใจและศักยภาพของนักเรียนเอง  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292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ผู้จัดทำมี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ความปรารถนาอย่างยิ่งที่จะให้ผู้ที่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ศึกษาชุดการเรียนการสอนเล่ม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นี้ ได้ผลบรรลุจุดมุ่งหมายทุกท่าน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2" name="สี่เหลี่ยมผืนผ้า 21"/>
          <p:cNvSpPr/>
          <p:nvPr/>
        </p:nvSpPr>
        <p:spPr>
          <a:xfrm>
            <a:off x="2714620" y="1166786"/>
            <a:ext cx="114300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800" b="1" spc="50" dirty="0" smtClean="0">
                <a:ln w="11430"/>
                <a:solidFill>
                  <a:srgbClr val="0000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คำนำ</a:t>
            </a:r>
            <a:endParaRPr lang="th-TH" sz="2800" b="1" spc="50" dirty="0">
              <a:ln w="11430"/>
              <a:solidFill>
                <a:srgbClr val="0000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1" name="รูปภาพ 10" descr="kapook_19763.gif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00240" y="7310454"/>
            <a:ext cx="3214710" cy="717128"/>
          </a:xfrm>
          <a:prstGeom prst="rect">
            <a:avLst/>
          </a:prstGeom>
        </p:spPr>
      </p:pic>
      <p:pic>
        <p:nvPicPr>
          <p:cNvPr id="8" name="รูปภาพ 7" descr="kapook_31194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5926" y="2309794"/>
            <a:ext cx="3600450" cy="2095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637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รูปภาพ 6" descr="kapook_4146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22" y="1238224"/>
            <a:ext cx="4953000" cy="609600"/>
          </a:xfrm>
          <a:prstGeom prst="rect">
            <a:avLst/>
          </a:prstGeom>
        </p:spPr>
      </p:pic>
      <p:pic>
        <p:nvPicPr>
          <p:cNvPr id="5" name="รูปภาพ 4" descr="kapook_19763.gif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00240" y="7953396"/>
            <a:ext cx="3214710" cy="717128"/>
          </a:xfrm>
          <a:prstGeom prst="rect">
            <a:avLst/>
          </a:prstGeom>
        </p:spPr>
      </p:pic>
      <p:pic>
        <p:nvPicPr>
          <p:cNvPr id="6" name="รูปภาพ 5" descr="kapook_31194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7364" y="2452670"/>
            <a:ext cx="3600450" cy="209550"/>
          </a:xfrm>
          <a:prstGeom prst="rect">
            <a:avLst/>
          </a:prstGeom>
        </p:spPr>
      </p:pic>
      <p:sp>
        <p:nvSpPr>
          <p:cNvPr id="13" name="สี่เหลี่ยมผืนผ้า 12"/>
          <p:cNvSpPr/>
          <p:nvPr/>
        </p:nvSpPr>
        <p:spPr>
          <a:xfrm>
            <a:off x="1014847" y="3099563"/>
            <a:ext cx="529258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80975" algn="l"/>
                <a:tab pos="361950" algn="l"/>
                <a:tab pos="4686300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เรื่อง		หน้า</a:t>
            </a:r>
            <a:endParaRPr lang="en-US" sz="1600" b="1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คำแนะนำ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การ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ใช้สำหรับครู	๑</a:t>
            </a: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คำแนะนำ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การใช้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สำหรับนักเรียน	๒เป้าหมายการเรียนรู้	๓มาตรฐานและตัวชี้วัด	๓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สาระสำคัญ	๓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สาระการเรียนรู้	๓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แบบทดสอบ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ก่อน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เรียน - หลังเรียน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๔</a:t>
            </a: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ผลิตภัณฑ์สุขภาพ	๖</a:t>
            </a: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การบริการทางสุขภาพ	๘</a:t>
            </a:r>
          </a:p>
          <a:p>
            <a:pPr>
              <a:tabLst>
                <a:tab pos="180975" algn="l"/>
                <a:tab pos="361950" algn="l"/>
                <a:tab pos="46672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ข้อควรปฏิบัติก่อนและหลังจากการซื้อสินค้าหรือบริการ	๑๐</a:t>
            </a:r>
          </a:p>
          <a:p>
            <a:pPr>
              <a:tabLst>
                <a:tab pos="180975" algn="l"/>
                <a:tab pos="361950" algn="l"/>
                <a:tab pos="466090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บรรณานุกรม	๑๒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66090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เฉลย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แบบทดสอบก่อน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เรียน – หลังเรียน	๑๓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		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2928934" y="1341466"/>
            <a:ext cx="114300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h-TH" sz="2800" b="1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สารบัญ</a:t>
            </a:r>
            <a:endParaRPr lang="th-TH" sz="2800" b="1" dirty="0">
              <a:ln w="11430"/>
              <a:solidFill>
                <a:srgbClr val="00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37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รูปภาพ 7" descr="kapook_4146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22" y="1381100"/>
            <a:ext cx="4953000" cy="609600"/>
          </a:xfrm>
          <a:prstGeom prst="rect">
            <a:avLst/>
          </a:prstGeom>
        </p:spPr>
      </p:pic>
      <p:sp>
        <p:nvSpPr>
          <p:cNvPr id="15" name="สี่เหลี่ยมผืนผ้า 14"/>
          <p:cNvSpPr/>
          <p:nvPr/>
        </p:nvSpPr>
        <p:spPr>
          <a:xfrm>
            <a:off x="1071546" y="3238488"/>
            <a:ext cx="529258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จุดประสงค์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เพื่อให้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นักเรียนได้ศึกษาค้นคว้าด้วยตนเอง  ทั้งนักเรียนที่เรียนดีและ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นักเรียนที่เรียน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ช้า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๒. ใช้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ประกอบการสอนใน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แผนการจัดการเรียนรู้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เพื่อนักเรียนจะได้ศึกษาหาค้นคว้า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ปฏิบัติ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กิจกรรม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การเรียนรู้ตาม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หลักสูตรที่กำหนด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๓. ชุดการเรียนการสอนนี้สา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มารถนำไปประเมินผลการสอนผลผ่าน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จุดประสงค์  กลุ่มสาระ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การเรียนรู้สุขศึกษาและพลศึกษาได้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โดยประเมิน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จากแบบทดสอบ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1600" dirty="0">
                <a:latin typeface="TH SarabunPSK" pitchFamily="34" charset="-34"/>
                <a:cs typeface="TH SarabunPSK" pitchFamily="34" charset="-34"/>
              </a:rPr>
              <a:t> </a:t>
            </a:r>
          </a:p>
          <a:p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วิธีใช้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๑. ศึกษาแผนการจัดการเรียนรู้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ซึ่งประกอบด้วยสาระการเรียนรู้  จุดประสงค์การเรียนรู้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เนื้อหา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สาระ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กิจกรรมการเรียนรู้  สื่อการเรียนการสอน  การวัดผลประเมินผล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และภาคผนวก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เข้าใจ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๒. ชี้แจง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ให้นักเรียนอ่านคำแนะนำการ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ใช้ชุดการเรียนการสอนอย่าง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ละเอียด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และปฏิบัติ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ตามขั้นตอนจน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จบ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เตรียม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วัสดุอุปกรณ์ตามความเหมาะสมของกิจกรรม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๔. สังเกต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การปฏิบัติกิจกรรมของผู้เรียนตาม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ขั้นตอน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ถ้านักเรียนคนใด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ศึกษาชุดการเรียนการสอน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แล้วยัง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ไม่เข้าใจ  ครูควรชี้แนะเสริมให้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นักเรียนได้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ฝึก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ปฏิบัติบ่อยๆ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ทั้งที่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บ้าน และโรงเรียน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จะ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ทำให้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เข้าใจชุดการเรียนการสอนได้ดี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ยิ่งขึ้น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๕. ผล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การปฏิบัติกิจกรรมสามารถนำไป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ประกอบการพิจารณา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ผ่าน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จุดประสงค์โดยครูผู้สอน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๖. ประเมินผล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กิจกรรมตาม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ขั้นตอน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9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๑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1428736" y="1523976"/>
            <a:ext cx="342112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คำแนะนำการใช้ชุดการเรียนการสอนสำหรับครู</a:t>
            </a:r>
            <a:endParaRPr lang="th-TH" sz="2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00CC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6" name="รูปภาพ 5" descr="kapook_19763.gif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28802" y="8310586"/>
            <a:ext cx="3214710" cy="717128"/>
          </a:xfrm>
          <a:prstGeom prst="rect">
            <a:avLst/>
          </a:prstGeom>
        </p:spPr>
      </p:pic>
      <p:pic>
        <p:nvPicPr>
          <p:cNvPr id="7" name="รูปภาพ 6" descr="kapook_31194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4488" y="2595546"/>
            <a:ext cx="3600450" cy="2095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637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รูปภาพ 7" descr="kapook_4146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46" y="1523976"/>
            <a:ext cx="5286412" cy="609600"/>
          </a:xfrm>
          <a:prstGeom prst="rect">
            <a:avLst/>
          </a:prstGeom>
        </p:spPr>
      </p:pic>
      <p:sp>
        <p:nvSpPr>
          <p:cNvPr id="12" name="สี่เหลี่ยมผืนผ้า 11"/>
          <p:cNvSpPr/>
          <p:nvPr/>
        </p:nvSpPr>
        <p:spPr>
          <a:xfrm>
            <a:off x="1000108" y="3309926"/>
            <a:ext cx="5292588" cy="4770537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จุดประสงค์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๑. เพื่อให้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นักเรียนได้ศึกษาค้นคว้าด้วยตนเอง  สามารถนำความรู้ที่ได้จากการอ่าน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และ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การ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ฝึกปฏิบัติไปใช้ในชีวิตประจำวัน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นักเรียน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ปฏิบัติงานได้อย่างถูกต้อง  มีความรู้  ความสามารถเหมาะสมกับวัย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1600" dirty="0">
                <a:latin typeface="TH SarabunPSK" pitchFamily="34" charset="-34"/>
                <a:cs typeface="TH SarabunPSK" pitchFamily="34" charset="-34"/>
              </a:rPr>
              <a:t> </a:t>
            </a:r>
          </a:p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วิธีใช้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๑. ศึกษา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เนื้อหาและกิจกรรม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ในชุดการเรียนการสอน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นักเรียนจะทราบว่า  เมื่อ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เรียนจบ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ทุกบทเรียน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แล้วจะสามารถปฏิบัติกิจกรรมใดได้บ้าง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๒. ทำแบบทดสอบก่อน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เรียน ตามความเข้าใจของ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ตนเองแม้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คำตอบ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ผิดก็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ไม่เป็นไร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นักเรียน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ต้อง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ศึกษาบทเรียนจนจบทุกตอนแล้วจะสามารถ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ตอบคำถาม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ได้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ถูกต้อง  ในขั้นตอน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สุดท้าย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๓. ชุดการเรียนการสอนนี้เส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นอเนื้อเรื่องเป็น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ส่วนย่อยๆ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บรรจุ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ลงเนื้อหาตามลำดับต่อเนื่องกัน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ไป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๔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ในบางเนื้อหาจะมี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คำถาม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ง่ายๆ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เพื่อเป็นการซักซ้อมความเข้าใจให้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นักเรียนปฏิบัติ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ตาม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คำสั่ง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ตอบคำถามแล้วตรวจคำตอบในหน้าต่อไป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๕. ถ้า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นักเรียนตอบคำถามถูก  แสดงว่าเข้าใจดีแล้ว  ให้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อ่านเนื้อหาต่อไป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ได้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แต่ถ้าตอบ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คำถาม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ผิด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ต้องกลับไป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อ่านเนื้อหาเดิมให้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เข้าใจ  ตอบคำถามอีก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ครั้งจนตอบถูก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แล้วจึง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อ่านเนื้อหาต่อไป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๖. ไม่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ควรดู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คำตอบก่อนตอบคำถาม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เป็นอันขาด  เพราะจะทำให้นักเรียนไม่เข้าใจ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บทเรียน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อย่าง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แท้จริง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๗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บาง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บทเรียนมีคำแนะนำให้นักเรียนไปฝึกปฏิบัติด้วย  นักเรียนต้องลอง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ปฏิบัติให้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ได้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ตาม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คำแนะนำ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จะทำให้เกิดความรู้และเข้าใจได้ดี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ยิ่งขึ้น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๒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6" name="รูปภาพ 5" descr="kapook_19763.gif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00240" y="8239148"/>
            <a:ext cx="3214710" cy="717128"/>
          </a:xfrm>
          <a:prstGeom prst="rect">
            <a:avLst/>
          </a:prstGeom>
        </p:spPr>
      </p:pic>
      <p:pic>
        <p:nvPicPr>
          <p:cNvPr id="7" name="รูปภาพ 6" descr="kapook_31194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5926" y="2666984"/>
            <a:ext cx="3600450" cy="209550"/>
          </a:xfrm>
          <a:prstGeom prst="rect">
            <a:avLst/>
          </a:prstGeom>
        </p:spPr>
      </p:pic>
      <p:sp>
        <p:nvSpPr>
          <p:cNvPr id="24" name="สี่เหลี่ยมผืนผ้า 23"/>
          <p:cNvSpPr/>
          <p:nvPr/>
        </p:nvSpPr>
        <p:spPr>
          <a:xfrm>
            <a:off x="1214422" y="1666852"/>
            <a:ext cx="37930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คำแนะนำการใช้ชุดการเรียนการสอนสำหรับนักเรียน</a:t>
            </a:r>
            <a:endParaRPr lang="th-TH" sz="2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00CC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37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142984" y="1238224"/>
            <a:ext cx="5286412" cy="5016758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softEdge rad="63500"/>
          </a:effectLst>
        </p:spPr>
        <p:txBody>
          <a:bodyPr wrap="square">
            <a:spAutoFit/>
          </a:bodyPr>
          <a:lstStyle/>
          <a:p>
            <a:r>
              <a:rPr lang="th-TH" sz="1600" b="1" dirty="0" smtClean="0">
                <a:ln>
                  <a:solidFill>
                    <a:srgbClr val="0000CC"/>
                  </a:solidFill>
                </a:ln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๑. เป้าหมายการเรียนรู้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การเลือกผลิตภัณฑ์ต่างๆ นอกจากการพิจารณาเกี่ยวกับคุณค่าประโยชน์ใช้สอยและความปลอดภัยแล้ว ยังควรคำนึงถึงความประหยัดและความจำเป็นในการใช้งานไม่ควรเลือกซื้อตามแฟชั่นหรือการโฆษณา เพราะอาจเป็นอันตรายต่อสุขภาพ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2925" algn="l"/>
              </a:tabLst>
            </a:pPr>
            <a:endParaRPr lang="th-TH" sz="1600" b="1" dirty="0" smtClean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n>
                  <a:solidFill>
                    <a:srgbClr val="FF0066"/>
                  </a:solidFill>
                </a:ln>
                <a:latin typeface="TH SarabunPSK" pitchFamily="34" charset="-34"/>
                <a:cs typeface="TH SarabunPSK" pitchFamily="34" charset="-34"/>
              </a:rPr>
              <a:t>๒. มาตรฐานและตัวชี้วัด</a:t>
            </a:r>
            <a:endParaRPr lang="en-US" sz="1600" dirty="0" smtClean="0">
              <a:ln>
                <a:solidFill>
                  <a:srgbClr val="FF0066"/>
                </a:solidFill>
              </a:ln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	มาตรฐาน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พ ๔.๑  เห็นคุณค่าและมีทักษะในการสร้างเสริมสุขภาพ  การดำรงสุขภาพ  การป้องกันโรค  และการสร้างเสริมสมรรถภาพเพื่อสุขภาพ</a:t>
            </a:r>
          </a:p>
          <a:p>
            <a:pPr>
              <a:tabLst>
                <a:tab pos="361950" algn="l"/>
              </a:tabLst>
            </a:pPr>
            <a:r>
              <a:rPr lang="th-TH" sz="1600" b="1" dirty="0" smtClean="0">
                <a:effectLst>
                  <a:outerShdw blurRad="50800" dist="50800" dir="5400000" algn="ctr" rotWithShape="0">
                    <a:srgbClr val="FF3300"/>
                  </a:outerShdw>
                </a:effectLst>
                <a:latin typeface="TH SarabunPSK" pitchFamily="34" charset="-34"/>
                <a:cs typeface="TH SarabunPSK" pitchFamily="34" charset="-34"/>
              </a:rPr>
              <a:t>	ตัวชี้วัด </a:t>
            </a:r>
            <a:r>
              <a:rPr lang="en-US" sz="1600" b="1" dirty="0" smtClean="0">
                <a:effectLst>
                  <a:outerShdw blurRad="50800" dist="50800" dir="5400000" algn="ctr" rotWithShape="0">
                    <a:srgbClr val="FF3300"/>
                  </a:outerShdw>
                </a:effectLst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1600" b="1" dirty="0" smtClean="0">
                <a:effectLst>
                  <a:outerShdw blurRad="50800" dist="50800" dir="5400000" algn="ctr" rotWithShape="0">
                    <a:srgbClr val="FF3300"/>
                  </a:outerShdw>
                </a:effectLst>
                <a:latin typeface="TH SarabunPSK" pitchFamily="34" charset="-34"/>
                <a:cs typeface="TH SarabunPSK" pitchFamily="34" charset="-34"/>
              </a:rPr>
              <a:t>สิ่งที่ผู้เรียนพึงรู้และปฏิบัติได้</a:t>
            </a:r>
            <a:endParaRPr lang="en-US" sz="1600" dirty="0" smtClean="0">
              <a:effectLst>
                <a:outerShdw blurRad="50800" dist="50800" dir="5400000" algn="ctr" rotWithShape="0">
                  <a:srgbClr val="FF3300"/>
                </a:outerShdw>
              </a:effectLst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เลือกใช้บริการทางสุขภาพอย่างมีเหตุผล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34988" algn="l"/>
              </a:tabLst>
            </a:pPr>
            <a:endParaRPr lang="th-TH" sz="1600" b="1" dirty="0" smtClean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n>
                  <a:solidFill>
                    <a:srgbClr val="33CC33"/>
                  </a:solidFill>
                </a:ln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๓. สาระสำคัญ</a:t>
            </a: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การโฆษณาเป็นแรงจูงใจสำคัญต่อการตัดสินใจ เลือกใช้ผลิตภัณฑ์และบริการทางสุขภาพของผู้บริโภคซึ่งอาจทำให้ผู้บริโภคละเลยการพิจารณาคุณภาพของผลิตภัณฑ์และบริการทางสุขภาพอย่างมีเหตุผลโดยคำนึงถึงคุณภาพความปลอดภัยและความคุ้มค่ากับราคาเป็นสำคัญ</a:t>
            </a:r>
            <a:endParaRPr lang="th-TH" sz="1600" b="1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4988" algn="l"/>
              </a:tabLst>
            </a:pPr>
            <a:endParaRPr lang="th-TH" sz="1600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n>
                  <a:solidFill>
                    <a:schemeClr val="tx1"/>
                  </a:solidFill>
                </a:ln>
                <a:effectLst>
                  <a:outerShdw blurRad="50800" dist="50800" dir="5400000" algn="ctr" rotWithShape="0">
                    <a:srgbClr val="7030A0"/>
                  </a:outerShdw>
                </a:effectLst>
                <a:latin typeface="TH SarabunPSK" pitchFamily="34" charset="-34"/>
                <a:cs typeface="TH SarabunPSK" pitchFamily="34" charset="-34"/>
              </a:rPr>
              <a:t>๔. สาระการเรียนรู้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ผลิตภัณฑ์สุภาพ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 การบริการทางสุขภาพ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๓. ข้อควรปฏิบัติก่อนและหลังจากการซื้อสินค้าหรือบริการ</a:t>
            </a:r>
          </a:p>
        </p:txBody>
      </p:sp>
      <p:sp>
        <p:nvSpPr>
          <p:cNvPr id="5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๓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6" name="รูปภาพ 5" descr="ดาวน์โหลด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2" y="6810388"/>
            <a:ext cx="2562225" cy="1781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รูปภาพ 5" descr="kapook_2995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12" y="1309662"/>
            <a:ext cx="4953000" cy="609600"/>
          </a:xfrm>
          <a:prstGeom prst="rect">
            <a:avLst/>
          </a:prstGeom>
        </p:spPr>
      </p:pic>
      <p:sp>
        <p:nvSpPr>
          <p:cNvPr id="3" name="สี่เหลี่ยมผืนผ้า 2"/>
          <p:cNvSpPr/>
          <p:nvPr/>
        </p:nvSpPr>
        <p:spPr>
          <a:xfrm>
            <a:off x="1071546" y="2309794"/>
            <a:ext cx="478634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u="sng" dirty="0" smtClean="0">
                <a:latin typeface="TH SarabunPSK" pitchFamily="34" charset="-34"/>
                <a:cs typeface="TH SarabunPSK" pitchFamily="34" charset="-34"/>
              </a:rPr>
              <a:t>คำชี้แจง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ให้นักเรียนทำเครื่องหมาย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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 2"/>
              </a:rPr>
              <a:t>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ลงในตัวเลือก ก. ข. ค. และ ง.  ที่ถูกต้องที่สุด</a:t>
            </a:r>
          </a:p>
        </p:txBody>
      </p:sp>
      <p:sp>
        <p:nvSpPr>
          <p:cNvPr id="7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๔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714488" y="1452538"/>
            <a:ext cx="3214710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2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แบบทดสอบก่อนเรียน - หลังเรียน</a:t>
            </a:r>
            <a:endParaRPr lang="th-TH" sz="22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2984" y="2738422"/>
            <a:ext cx="514353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๑. ข้อใดไม่ใช่ผลิตภัณฑ์สุขภาพทั้งหมด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ก. น้ำอัดลม โลชัน ยาแก้ไอ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ข. บุหรี่ ยาสีฟัน น้ำยาล้างห้องน้ำ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ค. เครื่องวัดความดัน แป้งเด็ก ผ้าอนามัย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ง. เสื้อนักเรียน หนังสือพิมพ์ ลูกฟุตบอล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๒. นักเรียนควรเลือกซื้อผลิตภัณฑ์สุขภาพในข้อใด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ก. เครื่องสำอางที่มีราคาถูก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ข. น้ำดื่มที่มีเครื่องหมาย 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อย.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ค. ขนมที่กำลังได้รับความนิยม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ง. น้ำยาล้างจานที่ผลิตขายในชุมชน</a:t>
            </a:r>
          </a:p>
          <a:p>
            <a:pPr>
              <a:tabLst>
                <a:tab pos="357188" algn="l"/>
              </a:tabLst>
            </a:pP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๓.              เครื่องหมายนี้จะพบอยู่บนสินค้าในข้อใด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</a:t>
            </a: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ก. ถังแก๊ส ครีมบำรุงผิวหน้า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ข. ผงชูรส น้ำส้มสายชู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ค. ผงซักฟอก เตาไฟฟ้า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ง. เตาไมโครเวฟ สบู่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๔. การเลือกซื้อผลิตภัณฑ์สุขภาพควรใช้หลักในข้อใด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ก. ซื้อเฉพาะที่จำเป็นต้องใช้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ข. ซื้อผลิตภัณฑ์ที่มีของแถม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ค. ซื้อที่เพื่อนในกลุ่มชอบใช้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ง. ซื้อผลิตภัณฑ์ที่มีดาราที่ชื่นชอบโฆษณา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๕. ข้อใดไม่ใช่สถานบริการสุขภาพของรัฐบาลทั้งหมด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ก. โรงพยาบาลประจำจังหวัด สถานีอนามัย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ข. ฟิต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เนส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ร้านนวดแผนโบราณ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ค. โรงพยาบาลประจำอำเภอ ร้านขายยา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ง. คลินิกโรคผิวหนัง ศูนย์บริการสาธารณสุขชุมชน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9" name="รูปภาพ 8" descr="standard.gif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28736" y="5310190"/>
            <a:ext cx="500066" cy="5000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๕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57298" y="1309662"/>
            <a:ext cx="478634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๖. สถานบริการสุขภาพในข้อใดเป็นระบบบริการด้านสุขภาพเฉพาะทาง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ก. สถานีอนามัยบ้านกล้วย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ข. โรงพยาบาลสงฆ์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ค. 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โรงพยาบาลศิ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ริราช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ง. โรงพยาบาลประสาท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๗. โครงการบัตรประกันสุขภาพถ้วนหน้ามีจุดมุ่งหมายอย่างไร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ก. พัฒนาศักยภาพของบุคลากรทางการแพทย์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ข. ให้การรักษาพยาบาลแก่ผู้ยากจนและพิการ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ค. ให้ประชาชนได้รับบริการสุขภาพที่มีมาตรฐานและเท่าเทียมกัน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ง. เพื่อนำเงินที่ได้จากค่ารักษาพยาบาลไปบริจาคให้ผู้ยากไร้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๘. ข้อใดเป็นลักษณะสำคัญของระบบบริการสุขภาพของรัฐ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ก. ประชาชนเข้าถึงง่าย และได้มาตรฐาน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ข. ให้บริการเฉพาะคนไทยเท่านั้น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ค. ประชาชนไม่ต้องเสียค่ารักษาพยาบาล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ง. ตั้งอยู่เฉพาะในเมืองสำคัญหรือแหล่งธุรกิจ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๙. การเลือกใช้บริการสถานออกกำลังกาย (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fitness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) ควรปฏิบัติอย่างไร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ก. ศึกษาข้อมูลจากผู้ที่เคยใช้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ข. เลือกใช้ที่มีผู้ใช้บริการน้อย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ค. ใช้บริการสถานออกกำลังกายที่หรูหรา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ง. เลือกสถานออกกำลังกายที่มีชื่อเสียง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๑๐. หากไม่ได้รับความเป็นธรรมในการซื้อผลิตภัณฑ์สุขภาพ ควรร้องเรียนที่หน่วยงาน</a:t>
            </a: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ในข้อใด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ก. สำนักงานมาตรฐานผลิตภัณฑ์อุตสาหกรรม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ข. สำนักงานคณะกรรมการคุ้มครองผู้บริโภค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ค. กระทรวงมหาดไทย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571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ง. สถานีตำรวจ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4" name="รูปภาพ 3" descr="ACSES002.T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14620" y="7953396"/>
            <a:ext cx="1463040" cy="1176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วงรี 5"/>
          <p:cNvSpPr/>
          <p:nvPr/>
        </p:nvSpPr>
        <p:spPr>
          <a:xfrm>
            <a:off x="2928934" y="1292908"/>
            <a:ext cx="1643074" cy="642942"/>
          </a:xfrm>
          <a:prstGeom prst="ellipse">
            <a:avLst/>
          </a:prstGeom>
          <a:ln w="190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๖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7232" y="2381232"/>
            <a:ext cx="528641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srgbClr val="0000CC"/>
                </a:solidFill>
                <a:latin typeface="TH SarabunPSK" pitchFamily="34" charset="-34"/>
                <a:cs typeface="TH SarabunPSK" pitchFamily="34" charset="-34"/>
              </a:rPr>
              <a:t>ความหมายและประเภทของผลิตภัณฑ์สุขภาพ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ผลิตภัณฑ์สุขภาพ  คือ  ผลิตภัณฑ์ที่ผู้บริโภคต้องใช้หรือมีส่วนเกี่ยวข้อง  เพื่อการบริโภคในชีวิตประจำวัน  ได้แก่ ผลิตภัณฑ์ ๖ ประเภทหลัก คือ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ประเภทอาหาร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 ประเภทยา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๓. 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ประเภทเค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รี่องมือแพทย์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๔. ประเภทเครื่องสำอาง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๕. ประเภทวัตถุอันตราย (ที่มีใช้ในบ้านเรือนหรือทางสาธารณสุข)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๖. ประเภทวัตถุเสพติด (วัตถุออกฤทธิ์ต่อจิตประสาท)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การแสดงฉลากสินค้า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สำนักงานคณะกรรมการอาหารและยามีหน้าที่รับผิดชอบในการกำกับดูแลคุณภาพและมาตรฐานการผลิตการนำเข้า  หรือสั่งเข้ามาในราชอาณาจักร  ตลอดตนการจำหน่ายให้มีคุณภาพมาตรฐาน และก่อให้เกิดความปลอดภัยต่อการใช้หรือบริโภค โดยสินค้าและผลิตภัณฑ์ทุกชนิดต้องแสดงรายละเอียดบนฉลากสินค้า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ชื่อสินค้า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 เลขสา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รบบ</a:t>
            </a:r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๓. วัน เดือน ปีที่ผลิต วันหมดอายุ หรือควรบริโภคก่อนเมื่อใด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๔. ที่ตั้งของผู้ผลิต ผู้บรรจุเพื่อจำหน่าย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๕. ปริมาณสุทธิของสินค้า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๖. ส่วนประกอบที่สำคัญเป็นร้อยละของน้ำ หนักโดยประมาณ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๗. แสดงข้อความ “เจือสีธรรมชาติ” หรือ “เจือสีสังเคราะห์”  แล้วแต่กรณีที่มีการใช้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๘. แสดงข้อความ “ใช้วัตถุกันเสีย”  ถ้ามีการใช้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๙. แสดงข้อความ “เป็นวัตถุปรุงแต่งรสอาหาร” ให้ระบุชนิดของวัตถุปรุงแต่งที่ใช้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นอกจากรายละเอียดบนฉลากสินค้า  ผู้บริโภคควรคำนึงถึงสัญลักษณ์แสดงมาตรฐานของสินค้า  ดังนี้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เครื่องหมายการผ่าน  การรับรองและได้รับอนุญาตจากสำนักงานคณะกรรมการอาหารและยา (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อย.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) กระทรวงสาธารณสุข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71810" y="1381100"/>
            <a:ext cx="1571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ผลิตภัณฑ์สุขภาพ</a:t>
            </a:r>
            <a:endParaRPr lang="th-TH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00CC"/>
              </a:solidFill>
              <a:effectLst>
                <a:reflection blurRad="12700" stA="28000" endPos="45000" dist="1000" dir="5400000" sy="-100000" algn="bl" rotWithShape="0"/>
              </a:effectLst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7" name="รูปภาพ 6" descr="the-than59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34" y="1721536"/>
            <a:ext cx="1571636" cy="4453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อุดมสมบูรณ์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nels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100000"/>
                <a:satMod val="150000"/>
              </a:schemeClr>
            </a:gs>
            <a:gs pos="35000">
              <a:schemeClr val="phClr">
                <a:tint val="90000"/>
                <a:alpha val="85000"/>
                <a:satMod val="150000"/>
              </a:schemeClr>
            </a:gs>
            <a:gs pos="100000">
              <a:schemeClr val="phClr">
                <a:tint val="80000"/>
                <a:alpha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60000"/>
                <a:satMod val="135000"/>
              </a:schemeClr>
            </a:gs>
            <a:gs pos="80000">
              <a:schemeClr val="phClr">
                <a:shade val="90000"/>
                <a:satMod val="135000"/>
              </a:schemeClr>
            </a:gs>
            <a:gs pos="100000">
              <a:schemeClr val="phClr">
                <a:tint val="90000"/>
                <a:shade val="100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alpha val="80000"/>
              <a:satMod val="105000"/>
            </a:schemeClr>
          </a:solidFill>
          <a:prstDash val="solid"/>
        </a:ln>
        <a:ln w="12700" cap="flat" cmpd="sng" algn="ctr">
          <a:solidFill>
            <a:schemeClr val="phClr">
              <a:alpha val="70000"/>
            </a:schemeClr>
          </a:solidFill>
          <a:prstDash val="solid"/>
        </a:ln>
        <a:ln w="19050" cap="flat" cmpd="sng" algn="ctr">
          <a:solidFill>
            <a:schemeClr val="phClr">
              <a:alpha val="6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sx="101000" sy="101000" rotWithShape="0">
              <a:srgbClr val="FFFFFF">
                <a:alpha val="25000"/>
              </a:srgbClr>
            </a:outerShdw>
          </a:effectLst>
        </a:effectStyle>
        <a:effectStyle>
          <a:effectLst>
            <a:outerShdw blurRad="101600" sx="101000" sy="101000" rotWithShape="0">
              <a:srgbClr val="FFFFFF">
                <a:alpha val="25000"/>
              </a:srgbClr>
            </a:outerShdw>
            <a:reflection blurRad="12700" stA="35000" endPos="4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4200000"/>
            </a:lightRig>
          </a:scene3d>
          <a:sp3d prstMaterial="softEdge">
            <a:bevelT w="63500" h="254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Carnival</Template>
  <TotalTime>10475</TotalTime>
  <Words>375</Words>
  <Application>Microsoft Office PowerPoint</Application>
  <PresentationFormat>กระดาษ A4 (210x297 มม.)</PresentationFormat>
  <Paragraphs>305</Paragraphs>
  <Slides>17</Slides>
  <Notes>4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17</vt:i4>
      </vt:variant>
    </vt:vector>
  </HeadingPairs>
  <TitlesOfParts>
    <vt:vector size="18" baseType="lpstr">
      <vt:lpstr>Carnival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  <vt:lpstr>ภาพนิ่ง 14</vt:lpstr>
      <vt:lpstr>ภาพนิ่ง 15</vt:lpstr>
      <vt:lpstr>ภาพนิ่ง 16</vt:lpstr>
      <vt:lpstr>ภาพนิ่ง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Supranee</dc:creator>
  <cp:lastModifiedBy>WIN-XP</cp:lastModifiedBy>
  <cp:revision>790</cp:revision>
  <dcterms:created xsi:type="dcterms:W3CDTF">2010-08-12T15:11:58Z</dcterms:created>
  <dcterms:modified xsi:type="dcterms:W3CDTF">2015-02-12T12:49:41Z</dcterms:modified>
</cp:coreProperties>
</file>