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sldIdLst>
    <p:sldId id="256" r:id="rId2"/>
    <p:sldId id="257" r:id="rId3"/>
    <p:sldId id="268" r:id="rId4"/>
    <p:sldId id="269" r:id="rId5"/>
    <p:sldId id="270" r:id="rId6"/>
    <p:sldId id="258" r:id="rId7"/>
    <p:sldId id="265" r:id="rId8"/>
    <p:sldId id="259" r:id="rId9"/>
    <p:sldId id="276" r:id="rId10"/>
    <p:sldId id="278" r:id="rId11"/>
    <p:sldId id="279" r:id="rId12"/>
    <p:sldId id="280" r:id="rId13"/>
    <p:sldId id="281" r:id="rId14"/>
    <p:sldId id="282" r:id="rId15"/>
    <p:sldId id="277" r:id="rId16"/>
    <p:sldId id="275" r:id="rId17"/>
    <p:sldId id="283" r:id="rId18"/>
  </p:sldIdLst>
  <p:sldSz cx="6858000" cy="9906000" type="A4"/>
  <p:notesSz cx="6888163" cy="100218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00CC"/>
    <a:srgbClr val="FF33CC"/>
    <a:srgbClr val="FF6600"/>
    <a:srgbClr val="FFCCFF"/>
    <a:srgbClr val="FF0066"/>
    <a:srgbClr val="99FFCC"/>
    <a:srgbClr val="FFFF66"/>
    <a:srgbClr val="66FFFF"/>
    <a:srgbClr val="FF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ลักษณะสีปานกลาง 2 - เน้น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ลักษณะสีปานกลาง 2 - เน้น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E3FDE45-AF77-4B5C-9715-49D594BDF05E}" styleName="ลักษณะสีอ่อน 1 - เน้น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8D230F3-CF80-4859-8CE7-A43EE81993B5}" styleName="ลักษณะสีอ่อน 1 - เน้น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ลักษณะสีอ่อน 1 - เน้น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4678" autoAdjust="0"/>
    <p:restoredTop sz="91152" autoAdjust="0"/>
  </p:normalViewPr>
  <p:slideViewPr>
    <p:cSldViewPr>
      <p:cViewPr>
        <p:scale>
          <a:sx n="100" d="100"/>
          <a:sy n="100" d="100"/>
        </p:scale>
        <p:origin x="-924" y="1572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472" y="-96"/>
      </p:cViewPr>
      <p:guideLst>
        <p:guide orient="horz" pos="3157"/>
        <p:guide pos="217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fld id="{E6B22EFD-46B9-4576-BAF9-63DC5EB02572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750888"/>
            <a:ext cx="2601913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25" tIns="48312" rIns="96625" bIns="48312" rtlCol="0" anchor="ctr"/>
          <a:lstStyle/>
          <a:p>
            <a:endParaRPr lang="en-US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8817" y="4760397"/>
            <a:ext cx="5510530" cy="4509850"/>
          </a:xfrm>
          <a:prstGeom prst="rect">
            <a:avLst/>
          </a:prstGeom>
        </p:spPr>
        <p:txBody>
          <a:bodyPr vert="horz" lIns="96625" tIns="48312" rIns="96625" bIns="48312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519054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901698" y="9519054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fld id="{31A5A8FB-6F5F-4BD8-9FA8-8845ACD7B0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91665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5A8FB-6F5F-4BD8-9FA8-8845ACD7B08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0451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5A8FB-6F5F-4BD8-9FA8-8845ACD7B08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5A8FB-6F5F-4BD8-9FA8-8845ACD7B08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5A8FB-6F5F-4BD8-9FA8-8845ACD7B08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541782" y="3883152"/>
            <a:ext cx="5829300" cy="4490720"/>
          </a:xfrm>
        </p:spPr>
        <p:txBody>
          <a:bodyPr anchor="t" anchorCtr="0">
            <a:noAutofit/>
          </a:bodyPr>
          <a:lstStyle>
            <a:lvl1pPr algn="ctr">
              <a:defRPr lang="en-US" sz="6200" b="1" cap="none" spc="0" dirty="0" smtClean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541782" y="1637792"/>
            <a:ext cx="5829300" cy="2179320"/>
          </a:xfrm>
        </p:spPr>
        <p:txBody>
          <a:bodyPr anchor="b">
            <a:normAutofit/>
          </a:bodyPr>
          <a:lstStyle>
            <a:lvl1pPr marL="0" indent="0" algn="ctr">
              <a:buNone/>
              <a:defRPr lang="en-US" sz="2200" b="0">
                <a:solidFill>
                  <a:schemeClr val="tx2">
                    <a:shade val="55000"/>
                  </a:schemeClr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 dirty="0"/>
          </a:p>
        </p:txBody>
      </p:sp>
      <p:sp>
        <p:nvSpPr>
          <p:cNvPr id="18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B1347DD2-A56B-48A0-A798-8AE5A9346AA6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9" name="Rectangle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27EEF76E-B057-4DAE-B85C-BA975DE722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5" name="Rectangle 2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7DD2-A56B-48A0-A798-8AE5A9346AA6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EF76E-B057-4DAE-B85C-BA975DE72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7DD2-A56B-48A0-A798-8AE5A9346AA6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EF76E-B057-4DAE-B85C-BA975DE72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7DD2-A56B-48A0-A798-8AE5A9346AA6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EF76E-B057-4DAE-B85C-BA975DE72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517923" y="710228"/>
            <a:ext cx="5822156" cy="8485545"/>
          </a:xfrm>
          <a:prstGeom prst="roundRect">
            <a:avLst>
              <a:gd name="adj" fmla="val 2238"/>
            </a:avLst>
          </a:prstGeom>
          <a:gradFill rotWithShape="1">
            <a:gsLst>
              <a:gs pos="0">
                <a:schemeClr val="bg1">
                  <a:satMod val="300000"/>
                  <a:alpha val="50000"/>
                </a:schemeClr>
              </a:gs>
              <a:gs pos="35000">
                <a:schemeClr val="bg1">
                  <a:satMod val="300000"/>
                  <a:alpha val="87000"/>
                </a:schemeClr>
              </a:gs>
              <a:gs pos="50000">
                <a:schemeClr val="bg1">
                  <a:satMod val="300000"/>
                  <a:alpha val="92000"/>
                </a:schemeClr>
              </a:gs>
              <a:gs pos="60000">
                <a:schemeClr val="bg1">
                  <a:satMod val="300000"/>
                  <a:alpha val="89000"/>
                </a:schemeClr>
              </a:gs>
              <a:gs pos="100000">
                <a:schemeClr val="bg1">
                  <a:satMod val="300000"/>
                  <a:alpha val="55000"/>
                </a:schemeClr>
              </a:gs>
            </a:gsLst>
            <a:lin ang="5400000" scaled="1"/>
          </a:gradFill>
          <a:ln>
            <a:noFill/>
          </a:ln>
          <a:effectLst>
            <a:outerShdw blurRad="63500" dist="45720" dir="5400000" algn="t" rotWithShape="0">
              <a:schemeClr val="bg2">
                <a:shade val="30000"/>
                <a:satMod val="25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500000"/>
            </a:lightRig>
          </a:scene3d>
          <a:sp3d contourW="6350" prstMaterial="powder">
            <a:bevelT w="50800" h="63500"/>
            <a:contourClr>
              <a:schemeClr val="bg2">
                <a:shade val="90000"/>
                <a:lumMod val="55000"/>
              </a:schemeClr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82930" y="1149773"/>
            <a:ext cx="5692140" cy="4496329"/>
          </a:xfrm>
        </p:spPr>
        <p:txBody>
          <a:bodyPr anchor="b">
            <a:normAutofit/>
          </a:bodyPr>
          <a:lstStyle>
            <a:lvl1pPr algn="ctr">
              <a:buNone/>
              <a:defRPr lang="en-US" sz="6200" b="1" cap="none" spc="0" dirty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582930" y="5703464"/>
            <a:ext cx="5692140" cy="2180695"/>
          </a:xfrm>
        </p:spPr>
        <p:txBody>
          <a:bodyPr anchor="t">
            <a:normAutofit/>
          </a:bodyPr>
          <a:lstStyle>
            <a:lvl1pPr indent="0" algn="ctr">
              <a:buNone/>
              <a:defRPr lang="en-US" sz="22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>
          <a:xfrm>
            <a:off x="571500" y="8607213"/>
            <a:ext cx="1600200" cy="528320"/>
          </a:xfrm>
        </p:spPr>
        <p:txBody>
          <a:bodyPr/>
          <a:lstStyle/>
          <a:p>
            <a:fld id="{B1347DD2-A56B-48A0-A798-8AE5A9346AA6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>
          <a:xfrm>
            <a:off x="2343150" y="8607213"/>
            <a:ext cx="2171700" cy="52832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>
          <a:xfrm>
            <a:off x="4686300" y="8607213"/>
            <a:ext cx="1600200" cy="528320"/>
          </a:xfrm>
        </p:spPr>
        <p:txBody>
          <a:bodyPr/>
          <a:lstStyle/>
          <a:p>
            <a:fld id="{27EEF76E-B057-4DAE-B85C-BA975DE72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7DD2-A56B-48A0-A798-8AE5A9346AA6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EF76E-B057-4DAE-B85C-BA975DE72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 rot="16200000">
            <a:off x="-3474720" y="4340858"/>
            <a:ext cx="8321040" cy="685800"/>
          </a:xfrm>
        </p:spPr>
        <p:txBody>
          <a:bodyPr lIns="91440" rIns="91440" anchor="ctr">
            <a:noAutofit/>
          </a:bodyPr>
          <a:lstStyle>
            <a:lvl1pPr algn="ctr">
              <a:defRPr sz="350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1200150" y="790787"/>
            <a:ext cx="2537460" cy="924101"/>
          </a:xfrm>
          <a:prstGeom prst="roundRect">
            <a:avLst>
              <a:gd name="adj" fmla="val 6772"/>
            </a:avLst>
          </a:prstGeom>
          <a:solidFill>
            <a:schemeClr val="bg1">
              <a:alpha val="55000"/>
            </a:schemeClr>
          </a:solidFill>
          <a:ln w="12700">
            <a:solidFill>
              <a:schemeClr val="bg1"/>
            </a:solidFill>
          </a:ln>
        </p:spPr>
        <p:txBody>
          <a:bodyPr lIns="91440" tIns="91440" rIns="91440" bIns="91440" anchor="ctr">
            <a:noAutofit/>
          </a:bodyPr>
          <a:lstStyle>
            <a:lvl1pPr marL="0" indent="0" algn="l">
              <a:buNone/>
              <a:defRPr sz="16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1200150" y="1910078"/>
            <a:ext cx="2537460" cy="6934200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3846635" y="790787"/>
            <a:ext cx="2537460" cy="924101"/>
          </a:xfrm>
          <a:prstGeom prst="roundRect">
            <a:avLst>
              <a:gd name="adj" fmla="val 5673"/>
            </a:avLst>
          </a:prstGeom>
          <a:solidFill>
            <a:schemeClr val="bg1">
              <a:alpha val="55000"/>
            </a:schemeClr>
          </a:solidFill>
          <a:ln w="12700">
            <a:solidFill>
              <a:schemeClr val="bg1"/>
            </a:solidFill>
          </a:ln>
        </p:spPr>
        <p:txBody>
          <a:bodyPr lIns="91440" tIns="91440" rIns="91440" bIns="91440" anchor="ctr">
            <a:noAutofit/>
          </a:bodyPr>
          <a:lstStyle>
            <a:lvl1pPr marL="0" indent="0" algn="l">
              <a:buNone/>
              <a:defRPr sz="16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3846635" y="1910078"/>
            <a:ext cx="2537460" cy="6934200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7DD2-A56B-48A0-A798-8AE5A9346AA6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>
          <a:xfrm>
            <a:off x="4914900" y="8976361"/>
            <a:ext cx="1600200" cy="528320"/>
          </a:xfrm>
        </p:spPr>
        <p:txBody>
          <a:bodyPr/>
          <a:lstStyle/>
          <a:p>
            <a:fld id="{27EEF76E-B057-4DAE-B85C-BA975DE72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7DD2-A56B-48A0-A798-8AE5A9346AA6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EF76E-B057-4DAE-B85C-BA975DE72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7DD2-A56B-48A0-A798-8AE5A9346AA6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EF76E-B057-4DAE-B85C-BA975DE72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 rot="16200000">
            <a:off x="-3276601" y="4489872"/>
            <a:ext cx="7924800" cy="685800"/>
          </a:xfrm>
        </p:spPr>
        <p:txBody>
          <a:bodyPr anchor="b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>
            <a:lvl1pPr algn="l">
              <a:defRPr sz="2800" b="1">
                <a:solidFill>
                  <a:schemeClr val="tx2"/>
                </a:solidFill>
                <a:effectLst/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1943100" y="870373"/>
            <a:ext cx="4457700" cy="792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 rot="16200000">
            <a:off x="-2549477" y="4489873"/>
            <a:ext cx="7924800" cy="685800"/>
          </a:xfrm>
        </p:spPr>
        <p:txBody>
          <a:bodyPr lIns="91440" rIns="91440"/>
          <a:lstStyle>
            <a:lvl1pPr marL="0" indent="0" algn="l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7DD2-A56B-48A0-A798-8AE5A9346AA6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>
          <a:xfrm>
            <a:off x="4914900" y="8976361"/>
            <a:ext cx="1600200" cy="528320"/>
          </a:xfrm>
        </p:spPr>
        <p:txBody>
          <a:bodyPr/>
          <a:lstStyle/>
          <a:p>
            <a:fld id="{27EEF76E-B057-4DAE-B85C-BA975DE72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555610" y="1148076"/>
            <a:ext cx="2970038" cy="7647432"/>
          </a:xfrm>
          <a:prstGeom prst="roundRect">
            <a:avLst>
              <a:gd name="adj" fmla="val 3541"/>
            </a:avLst>
          </a:prstGeom>
          <a:solidFill>
            <a:srgbClr val="FFFFFF">
              <a:alpha val="40000"/>
            </a:srgbClr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3958296" y="5058073"/>
            <a:ext cx="2400300" cy="1651000"/>
          </a:xfrm>
        </p:spPr>
        <p:txBody>
          <a:bodyPr anchor="t">
            <a:no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>
            <a:lvl1pPr algn="ctr">
              <a:buNone/>
              <a:defRPr sz="2600" b="1">
                <a:solidFill>
                  <a:schemeClr val="tx2"/>
                </a:solidFill>
                <a:effectLst/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395653" y="1186181"/>
            <a:ext cx="3413174" cy="7533640"/>
          </a:xfrm>
          <a:prstGeom prst="roundRect">
            <a:avLst>
              <a:gd name="adj" fmla="val 622"/>
            </a:avLst>
          </a:prstGeom>
          <a:solidFill>
            <a:schemeClr val="bg1">
              <a:lumMod val="85000"/>
            </a:schemeClr>
          </a:solidFill>
          <a:ln w="101600">
            <a:solidFill>
              <a:srgbClr val="FFFFFF"/>
            </a:solidFill>
            <a:miter lim="800000"/>
          </a:ln>
          <a:effectLst>
            <a:outerShdw blurRad="65000" dist="25000" dir="5400000" algn="t" rotWithShape="0">
              <a:schemeClr val="bg2">
                <a:shade val="30000"/>
                <a:satMod val="250000"/>
                <a:alpha val="85000"/>
              </a:schemeClr>
            </a:outerShdw>
          </a:effectLst>
          <a:scene3d>
            <a:camera prst="orthographicFront"/>
            <a:lightRig rig="soft" dir="t">
              <a:rot lat="0" lon="0" rev="20100000"/>
            </a:lightRig>
          </a:scene3d>
          <a:sp3d contourW="3810">
            <a:bevelT w="95250" h="25400"/>
            <a:contourClr>
              <a:schemeClr val="bg2">
                <a:shade val="45000"/>
                <a:satMod val="145000"/>
              </a:schemeClr>
            </a:contourClr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>
            <a:lvl1pPr>
              <a:buNone/>
              <a:defRPr sz="3200">
                <a:solidFill>
                  <a:schemeClr val="tx1"/>
                </a:solidFill>
              </a:defRPr>
            </a:lvl1pPr>
          </a:lstStyle>
          <a:p>
            <a:r>
              <a:rPr lang="th-TH" sz="2000" smtClean="0"/>
              <a:t>คลิกไอคอนเพื่อเพิ่มรูปภาพ</a:t>
            </a:r>
            <a:endParaRPr lang="en-US" sz="200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3958296" y="2311401"/>
            <a:ext cx="2400300" cy="2636607"/>
          </a:xfrm>
        </p:spPr>
        <p:txBody>
          <a:bodyPr bIns="0" anchor="b">
            <a:normAutofit/>
          </a:bodyPr>
          <a:lstStyle>
            <a:lvl1pPr marL="0" marR="0" indent="0" algn="ctr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7DD2-A56B-48A0-A798-8AE5A9346AA6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EF76E-B057-4DAE-B85C-BA975DE72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257175" y="330200"/>
            <a:ext cx="6343650" cy="9245600"/>
          </a:xfrm>
          <a:prstGeom prst="roundRect">
            <a:avLst>
              <a:gd name="adj" fmla="val 2238"/>
            </a:avLst>
          </a:prstGeom>
          <a:gradFill rotWithShape="1">
            <a:gsLst>
              <a:gs pos="0">
                <a:schemeClr val="bg1">
                  <a:satMod val="300000"/>
                  <a:alpha val="50000"/>
                </a:schemeClr>
              </a:gs>
              <a:gs pos="35000">
                <a:schemeClr val="bg1">
                  <a:satMod val="300000"/>
                  <a:alpha val="87000"/>
                </a:schemeClr>
              </a:gs>
              <a:gs pos="50000">
                <a:schemeClr val="bg1">
                  <a:satMod val="300000"/>
                  <a:alpha val="92000"/>
                </a:schemeClr>
              </a:gs>
              <a:gs pos="60000">
                <a:schemeClr val="bg1">
                  <a:satMod val="300000"/>
                  <a:alpha val="89000"/>
                </a:schemeClr>
              </a:gs>
              <a:gs pos="100000">
                <a:schemeClr val="bg1">
                  <a:satMod val="300000"/>
                  <a:alpha val="55000"/>
                </a:schemeClr>
              </a:gs>
            </a:gsLst>
            <a:lin ang="5400000" scaled="1"/>
          </a:gradFill>
          <a:ln>
            <a:noFill/>
          </a:ln>
          <a:effectLst>
            <a:outerShdw blurRad="63500" dist="45720" dir="5400000" algn="t" rotWithShape="0">
              <a:schemeClr val="bg2">
                <a:shade val="30000"/>
                <a:satMod val="25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500000"/>
            </a:lightRig>
          </a:scene3d>
          <a:sp3d contourW="6350" prstMaterial="powder">
            <a:bevelT w="50800" h="63500"/>
            <a:contourClr>
              <a:schemeClr val="bg2">
                <a:shade val="90000"/>
                <a:lumMod val="55000"/>
              </a:schemeClr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" name="Rectangle 10"/>
          <p:cNvSpPr>
            <a:spLocks noGrp="1"/>
          </p:cNvSpPr>
          <p:nvPr>
            <p:ph type="title"/>
          </p:nvPr>
        </p:nvSpPr>
        <p:spPr>
          <a:xfrm>
            <a:off x="342900" y="440267"/>
            <a:ext cx="6172200" cy="1651000"/>
          </a:xfrm>
          <a:prstGeom prst="rect">
            <a:avLst/>
          </a:prstGeom>
        </p:spPr>
        <p:txBody>
          <a:bodyPr anchor="b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5" name="Rectangle 11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lIns="45720" rIns="45720" anchor="t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 smtClean="0"/>
          </a:p>
        </p:txBody>
      </p:sp>
      <p:sp>
        <p:nvSpPr>
          <p:cNvPr id="27" name="Rectangle 22"/>
          <p:cNvSpPr>
            <a:spLocks noGrp="1"/>
          </p:cNvSpPr>
          <p:nvPr>
            <p:ph type="dt" sz="half" idx="2"/>
          </p:nvPr>
        </p:nvSpPr>
        <p:spPr>
          <a:xfrm>
            <a:off x="342900" y="8976361"/>
            <a:ext cx="1600200" cy="528320"/>
          </a:xfrm>
          <a:prstGeom prst="rect">
            <a:avLst/>
          </a:prstGeom>
        </p:spPr>
        <p:txBody>
          <a:bodyPr anchor="b" anchorCtr="0"/>
          <a:lstStyle>
            <a:lvl1pPr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fld id="{B1347DD2-A56B-48A0-A798-8AE5A9346AA6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3"/>
          </p:nvPr>
        </p:nvSpPr>
        <p:spPr>
          <a:xfrm>
            <a:off x="2343150" y="8976361"/>
            <a:ext cx="2171700" cy="528320"/>
          </a:xfrm>
          <a:prstGeom prst="rect">
            <a:avLst/>
          </a:prstGeom>
        </p:spPr>
        <p:txBody>
          <a:bodyPr anchor="b" anchorCtr="0"/>
          <a:lstStyle>
            <a:lvl1pPr algn="ctr"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endParaRPr lang="en-US"/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4"/>
          </p:nvPr>
        </p:nvSpPr>
        <p:spPr>
          <a:xfrm>
            <a:off x="4914900" y="8976361"/>
            <a:ext cx="1600200" cy="528320"/>
          </a:xfrm>
          <a:prstGeom prst="rect">
            <a:avLst/>
          </a:prstGeom>
        </p:spPr>
        <p:txBody>
          <a:bodyPr anchor="b" anchorCtr="0"/>
          <a:lstStyle>
            <a:lvl1pPr algn="r"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fld id="{27EEF76E-B057-4DAE-B85C-BA975DE72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defPPr>
        <a:defRPr sz="4400">
          <a:solidFill>
            <a:schemeClr val="tx2">
              <a:shade val="80000"/>
              <a:satMod val="150000"/>
            </a:schemeClr>
          </a:solidFill>
          <a:latin typeface="+mj-lt"/>
          <a:ea typeface="+mj-ea"/>
          <a:cs typeface="+mj-cs"/>
        </a:defRPr>
      </a:defPPr>
      <a:lvl1pPr algn="ctr" eaLnBrk="1" hangingPunct="1">
        <a:buNone/>
        <a:defRPr lang="en-US" sz="5300" b="1" strike="noStrike" kern="1200" baseline="0" dirty="0" smtClean="0">
          <a:solidFill>
            <a:schemeClr val="tx2">
              <a:shade val="85000"/>
              <a:satMod val="150000"/>
            </a:schemeClr>
          </a:solidFill>
          <a:effectLst/>
          <a:latin typeface="+mj-lt"/>
          <a:ea typeface="+mj-lt"/>
          <a:cs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457200" indent="-274320" algn="l" eaLnBrk="1" hangingPunct="1">
        <a:buClr>
          <a:schemeClr val="accent1"/>
        </a:buClr>
        <a:buSzPct val="80000"/>
        <a:buFont typeface="Wingdings 2" pitchFamily="18" charset="2"/>
        <a:buChar char=""/>
        <a:defRPr sz="2800">
          <a:solidFill>
            <a:schemeClr val="tx1"/>
          </a:solidFill>
          <a:latin typeface="+mn-lt"/>
          <a:ea typeface="+mn-lt"/>
          <a:cs typeface="+mn-lt"/>
        </a:defRPr>
      </a:lvl1pPr>
      <a:lvl2pPr marL="758952" indent="-228600" algn="l" eaLnBrk="1" hangingPunct="1">
        <a:buClr>
          <a:schemeClr val="accent2"/>
        </a:buClr>
        <a:buFont typeface="Wingdings 2" pitchFamily="18" charset="2"/>
        <a:buChar char=""/>
        <a:defRPr sz="2200">
          <a:solidFill>
            <a:schemeClr val="tx1"/>
          </a:solidFill>
          <a:latin typeface="+mn-lt"/>
          <a:ea typeface="+mn-lt"/>
          <a:cs typeface="+mn-lt"/>
        </a:defRPr>
      </a:lvl2pPr>
      <a:lvl3pPr marL="1033272" indent="-228600" algn="l" eaLnBrk="1" hangingPunct="1">
        <a:buClr>
          <a:schemeClr val="accent3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3pPr>
      <a:lvl4pPr marL="1298448" indent="-228600" algn="l" eaLnBrk="1" hangingPunct="1">
        <a:buClr>
          <a:schemeClr val="accent4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4pPr>
      <a:lvl5pPr marL="1554480" indent="-228600" algn="l" eaLnBrk="1" hangingPunct="1">
        <a:buClr>
          <a:schemeClr val="accent5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5pPr>
      <a:lvl6pPr marL="1810512" indent="-228600" algn="l" eaLnBrk="1" hangingPunct="1">
        <a:buClr>
          <a:schemeClr val="accent6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2075688" indent="-228600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340864" indent="-228600" algn="l" eaLnBrk="1" hangingPunct="1">
        <a:buClr>
          <a:schemeClr val="accent2"/>
        </a:buClr>
        <a:buFont typeface="Wingdings 2" pitchFamily="18" charset="2"/>
        <a:buChar char=""/>
        <a:defRPr sz="1600" baseline="0">
          <a:latin typeface="+mn-lt"/>
        </a:defRPr>
      </a:lvl8pPr>
      <a:lvl9pPr marL="2596896" indent="-228600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th/url?sa=i&amp;rct=j&amp;q=%E0%B8%A0%E0%B8%B2%E0%B8%9E%E0%B8%A2%E0%B8%B2%E0%B9%80%E0%B8%AA%E0%B8%9E%E0%B8%95%E0%B8%B4%E0%B8%94&amp;source=images&amp;cd=&amp;cad=rja&amp;docid=VNDMk2iHgA9xyM&amp;tbnid=k4IpxNmDX9k9HM:&amp;ved=0CAUQjRw&amp;url=http://sawangwong.blogspot.com/p/4.html&amp;ei=A2kIUsqTDMrtrQfx7IDQAQ&amp;psig=AFQjCNHTk_pmvPfGsdLmgC80xEUR6qnsDg&amp;ust=1376369206285956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สี่เหลี่ยมผืนผ้า 19"/>
          <p:cNvSpPr/>
          <p:nvPr/>
        </p:nvSpPr>
        <p:spPr>
          <a:xfrm>
            <a:off x="683862" y="809596"/>
            <a:ext cx="5501827" cy="14773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3000" b="1" dirty="0" smtClean="0">
                <a:latin typeface="TH SarabunPSK" pitchFamily="34" charset="-34"/>
                <a:cs typeface="TH SarabunPSK" pitchFamily="34" charset="-34"/>
              </a:rPr>
              <a:t>ชุดการเรียนการสอนรายวิชาสุขศึกษา (พ ๒๒๑๐๑)</a:t>
            </a:r>
          </a:p>
          <a:p>
            <a:pPr algn="ctr"/>
            <a:r>
              <a:rPr lang="th-TH" sz="3000" b="1" dirty="0" smtClean="0">
                <a:latin typeface="TH SarabunPSK" pitchFamily="34" charset="-34"/>
                <a:cs typeface="TH SarabunPSK" pitchFamily="34" charset="-34"/>
              </a:rPr>
              <a:t>เรื่อง การสร้างเสริมสุขภาพในวัยเรียน  </a:t>
            </a:r>
          </a:p>
          <a:p>
            <a:pPr algn="ctr"/>
            <a:r>
              <a:rPr lang="th-TH" sz="3000" b="1" dirty="0" smtClean="0">
                <a:latin typeface="TH SarabunPSK" pitchFamily="34" charset="-34"/>
                <a:cs typeface="TH SarabunPSK" pitchFamily="34" charset="-34"/>
              </a:rPr>
              <a:t>สำหรับนักเรียนชั้นมัธยมศึกษาปีที่ ๒</a:t>
            </a:r>
            <a:endParaRPr lang="th-TH" sz="30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643182" y="7810520"/>
            <a:ext cx="369203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นางวันเพ็ญ  </a:t>
            </a:r>
            <a:r>
              <a:rPr lang="th-TH" sz="2400" b="1" dirty="0" err="1" smtClean="0">
                <a:latin typeface="TH SarabunPSK" pitchFamily="34" charset="-34"/>
                <a:cs typeface="TH SarabunPSK" pitchFamily="34" charset="-34"/>
              </a:rPr>
              <a:t>คฤคราช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  </a:t>
            </a:r>
          </a:p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ตำแหน่ง ครูชำนาญการพิเศษ</a:t>
            </a:r>
          </a:p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กลุ่มสาระการเรียนรู้สุขศึกษาและพลศึกษา</a:t>
            </a:r>
          </a:p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โรงเรียนแกลง“</a:t>
            </a:r>
            <a:r>
              <a:rPr lang="th-TH" b="1" dirty="0" err="1" smtClean="0">
                <a:latin typeface="TH SarabunPSK" pitchFamily="34" charset="-34"/>
                <a:cs typeface="TH SarabunPSK" pitchFamily="34" charset="-34"/>
              </a:rPr>
              <a:t>วิทย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สถาวร” อำเภอแกลง จังหวัดระยอง</a:t>
            </a:r>
          </a:p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สำนักงานเขตพื้นที่การศึกษามัธยมศึกษา เขต ๑๘</a:t>
            </a:r>
            <a:endParaRPr lang="en-US" b="1" dirty="0">
              <a:latin typeface="TH SarabunPSK" pitchFamily="34" charset="-34"/>
              <a:cs typeface="TH SarabunPSK" pitchFamily="34" charset="-34"/>
            </a:endParaRPr>
          </a:p>
        </p:txBody>
      </p:sp>
      <p:grpSp>
        <p:nvGrpSpPr>
          <p:cNvPr id="25" name="Group 2"/>
          <p:cNvGrpSpPr>
            <a:grpSpLocks/>
          </p:cNvGrpSpPr>
          <p:nvPr/>
        </p:nvGrpSpPr>
        <p:grpSpPr bwMode="auto">
          <a:xfrm>
            <a:off x="1857364" y="3452802"/>
            <a:ext cx="4143404" cy="1462395"/>
            <a:chOff x="2820" y="3060"/>
            <a:chExt cx="7710" cy="2715"/>
          </a:xfrm>
        </p:grpSpPr>
        <p:cxnSp>
          <p:nvCxnSpPr>
            <p:cNvPr id="29" name="AutoShape 3"/>
            <p:cNvCxnSpPr>
              <a:cxnSpLocks noChangeShapeType="1"/>
            </p:cNvCxnSpPr>
            <p:nvPr/>
          </p:nvCxnSpPr>
          <p:spPr bwMode="auto">
            <a:xfrm flipV="1">
              <a:off x="2820" y="3060"/>
              <a:ext cx="6285" cy="615"/>
            </a:xfrm>
            <a:prstGeom prst="straightConnector1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ffectLst>
              <a:prstShdw prst="shdw13" dist="53882" dir="13500000">
                <a:srgbClr val="808080">
                  <a:alpha val="50000"/>
                </a:srgbClr>
              </a:prstShdw>
            </a:effectLst>
          </p:spPr>
        </p:cxnSp>
        <p:cxnSp>
          <p:nvCxnSpPr>
            <p:cNvPr id="30" name="AutoShape 4"/>
            <p:cNvCxnSpPr>
              <a:cxnSpLocks noChangeShapeType="1"/>
            </p:cNvCxnSpPr>
            <p:nvPr/>
          </p:nvCxnSpPr>
          <p:spPr bwMode="auto">
            <a:xfrm>
              <a:off x="2820" y="3675"/>
              <a:ext cx="0" cy="1740"/>
            </a:xfrm>
            <a:prstGeom prst="straightConnector1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ffectLst>
              <a:prstShdw prst="shdw13" dist="53882" dir="13500000">
                <a:srgbClr val="808080">
                  <a:alpha val="50000"/>
                </a:srgbClr>
              </a:prstShdw>
            </a:effectLst>
          </p:spPr>
        </p:cxnSp>
        <p:cxnSp>
          <p:nvCxnSpPr>
            <p:cNvPr id="31" name="AutoShape 5"/>
            <p:cNvCxnSpPr>
              <a:cxnSpLocks noChangeShapeType="1"/>
            </p:cNvCxnSpPr>
            <p:nvPr/>
          </p:nvCxnSpPr>
          <p:spPr bwMode="auto">
            <a:xfrm>
              <a:off x="2820" y="5415"/>
              <a:ext cx="7710" cy="360"/>
            </a:xfrm>
            <a:prstGeom prst="straightConnector1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ffectLst>
              <a:prstShdw prst="shdw13" dist="53882" dir="13500000">
                <a:srgbClr val="808080">
                  <a:alpha val="50000"/>
                </a:srgbClr>
              </a:prstShdw>
            </a:effectLst>
          </p:spPr>
        </p:cxnSp>
        <p:cxnSp>
          <p:nvCxnSpPr>
            <p:cNvPr id="32" name="AutoShape 6"/>
            <p:cNvCxnSpPr>
              <a:cxnSpLocks noChangeShapeType="1"/>
            </p:cNvCxnSpPr>
            <p:nvPr/>
          </p:nvCxnSpPr>
          <p:spPr bwMode="auto">
            <a:xfrm>
              <a:off x="9105" y="3060"/>
              <a:ext cx="1425" cy="2715"/>
            </a:xfrm>
            <a:prstGeom prst="straightConnector1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ffectLst>
              <a:prstShdw prst="shdw13" dist="53882" dir="13500000">
                <a:srgbClr val="808080">
                  <a:alpha val="50000"/>
                </a:srgbClr>
              </a:prstShdw>
            </a:effectLst>
          </p:spPr>
        </p:cxnSp>
      </p:grpSp>
      <p:sp>
        <p:nvSpPr>
          <p:cNvPr id="26" name="WordArt 7"/>
          <p:cNvSpPr>
            <a:spLocks noChangeArrowheads="1" noChangeShapeType="1" noTextEdit="1"/>
          </p:cNvSpPr>
          <p:nvPr/>
        </p:nvSpPr>
        <p:spPr bwMode="auto">
          <a:xfrm>
            <a:off x="785794" y="2952736"/>
            <a:ext cx="1928826" cy="595310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CanUp">
              <a:avLst>
                <a:gd name="adj" fmla="val 66667"/>
              </a:avLst>
            </a:prstTxWarp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rtl="0"/>
            <a:r>
              <a:rPr lang="th-TH" sz="3600" b="1" kern="10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cs typeface="#TS  Malee Normal"/>
              </a:rPr>
              <a:t>หน่วยการเรียนรู้ที่ </a:t>
            </a:r>
            <a:endParaRPr lang="th-TH" sz="3600" b="1" kern="10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cs typeface="#TS  Malee Normal"/>
            </a:endParaRPr>
          </a:p>
        </p:txBody>
      </p:sp>
      <p:sp>
        <p:nvSpPr>
          <p:cNvPr id="27" name="Oval 8"/>
          <p:cNvSpPr>
            <a:spLocks noChangeArrowheads="1"/>
          </p:cNvSpPr>
          <p:nvPr/>
        </p:nvSpPr>
        <p:spPr bwMode="auto">
          <a:xfrm>
            <a:off x="1285860" y="3524240"/>
            <a:ext cx="785818" cy="742962"/>
          </a:xfrm>
          <a:prstGeom prst="ellipse">
            <a:avLst/>
          </a:prstGeom>
          <a:gradFill rotWithShape="0"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1"/>
          </a:gradFill>
          <a:ln w="12700">
            <a:solidFill>
              <a:srgbClr val="FF6600"/>
            </a:solidFill>
            <a:round/>
            <a:headEnd/>
            <a:tailEnd/>
          </a:ln>
          <a:effectLst>
            <a:outerShdw dist="107763" dir="13500000" algn="ctr" rotWithShape="0">
              <a:srgbClr val="FFC00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th-TH" sz="3600" b="1" dirty="0" smtClean="0">
                <a:solidFill>
                  <a:srgbClr val="0000CC"/>
                </a:solidFill>
                <a:latin typeface="DSMaiThaias" pitchFamily="18"/>
                <a:cs typeface="Angsana New" pitchFamily="18" charset="-34"/>
              </a:rPr>
              <a:t>๗</a:t>
            </a:r>
            <a:endParaRPr kumimoji="0" lang="th-TH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044382" y="4024306"/>
            <a:ext cx="35719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3200" b="1" spc="50" dirty="0" smtClean="0">
                <a:ln w="11430"/>
                <a:solidFill>
                  <a:srgbClr val="0000CC"/>
                </a:solidFill>
                <a:effectLst>
                  <a:glow rad="101600">
                    <a:srgbClr val="FF6600">
                      <a:alpha val="60000"/>
                    </a:srgb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_Layiji MaHaNiYom V 1.2" pitchFamily="2" charset="0"/>
                <a:cs typeface="_Layiji MaHaNiYom V 1.2" pitchFamily="2" charset="0"/>
              </a:rPr>
              <a:t>ห่างไกล</a:t>
            </a:r>
            <a:r>
              <a:rPr lang="th-TH" sz="3200" b="1" spc="50" dirty="0" err="1" smtClean="0">
                <a:ln w="11430"/>
                <a:solidFill>
                  <a:srgbClr val="0000CC"/>
                </a:solidFill>
                <a:effectLst>
                  <a:glow rad="101600">
                    <a:srgbClr val="FF6600">
                      <a:alpha val="60000"/>
                    </a:srgb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_Layiji MaHaNiYom V 1.2" pitchFamily="2" charset="0"/>
                <a:cs typeface="_Layiji MaHaNiYom V 1.2" pitchFamily="2" charset="0"/>
              </a:rPr>
              <a:t>ยาเสพติด</a:t>
            </a:r>
            <a:endParaRPr lang="th-TH" sz="3200" b="1" spc="50" dirty="0">
              <a:ln w="11430"/>
              <a:solidFill>
                <a:srgbClr val="0000CC"/>
              </a:solidFill>
              <a:effectLst>
                <a:glow rad="101600">
                  <a:srgbClr val="FF6600">
                    <a:alpha val="60000"/>
                  </a:srgb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26" name="Oval 2"/>
          <p:cNvSpPr>
            <a:spLocks noChangeArrowheads="1"/>
          </p:cNvSpPr>
          <p:nvPr/>
        </p:nvSpPr>
        <p:spPr bwMode="auto">
          <a:xfrm>
            <a:off x="1928802" y="5238752"/>
            <a:ext cx="3143248" cy="2176486"/>
          </a:xfrm>
          <a:prstGeom prst="ellipse">
            <a:avLst/>
          </a:prstGeom>
          <a:gradFill rotWithShape="1">
            <a:gsLst>
              <a:gs pos="0">
                <a:srgbClr val="EEECE1"/>
              </a:gs>
              <a:gs pos="100000">
                <a:srgbClr val="92CDDC"/>
              </a:gs>
            </a:gsLst>
            <a:path path="shape">
              <a:fillToRect l="50000" t="50000" r="50000" b="50000"/>
            </a:path>
          </a:gradFill>
          <a:ln w="76200" cmpd="tri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pic>
        <p:nvPicPr>
          <p:cNvPr id="15" name="irc_mi" descr="http://3.bp.blogspot.com/-6dTqoY3JDg8/UEBraCpyGgI/AAAAAAAAAAk/8mSBaTYmbS8/s1600/138_1.jpg">
            <a:hlinkClick r:id="rId3"/>
          </p:cNvPr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71744" y="5524504"/>
            <a:ext cx="1857388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23225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99"/>
          <p:cNvSpPr>
            <a:spLocks noChangeArrowheads="1"/>
          </p:cNvSpPr>
          <p:nvPr/>
        </p:nvSpPr>
        <p:spPr bwMode="gray">
          <a:xfrm>
            <a:off x="5572140" y="666720"/>
            <a:ext cx="430488" cy="284379"/>
          </a:xfrm>
          <a:prstGeom prst="ellipse">
            <a:avLst/>
          </a:prstGeom>
          <a:ln/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th-TH" sz="1600" dirty="0" smtClean="0">
                <a:latin typeface="Calibri" pitchFamily="34" charset="0"/>
                <a:cs typeface="+mj-cs"/>
              </a:rPr>
              <a:t> </a:t>
            </a:r>
            <a:r>
              <a:rPr lang="th-TH" sz="1600" dirty="0" smtClean="0">
                <a:solidFill>
                  <a:schemeClr val="tx1"/>
                </a:solidFill>
                <a:latin typeface="Calibri" pitchFamily="34" charset="0"/>
                <a:cs typeface="+mj-cs"/>
              </a:rPr>
              <a:t>๗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+mj-cs"/>
            </a:endParaRPr>
          </a:p>
        </p:txBody>
      </p:sp>
      <p:sp>
        <p:nvSpPr>
          <p:cNvPr id="3" name="ลูกศรขวาท้ายขีด 2"/>
          <p:cNvSpPr/>
          <p:nvPr/>
        </p:nvSpPr>
        <p:spPr>
          <a:xfrm>
            <a:off x="1285860" y="1309662"/>
            <a:ext cx="3214710" cy="857256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th-TH" sz="2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H SarabunPSK" pitchFamily="34" charset="-34"/>
                <a:cs typeface="TH SarabunPSK" pitchFamily="34" charset="-34"/>
              </a:rPr>
              <a:t>วิธีการบำบัดรักษาผู้ติดสารเสพติด</a:t>
            </a:r>
            <a:endParaRPr lang="th-TH" sz="2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7232" y="2381232"/>
            <a:ext cx="550072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539750" algn="l"/>
              </a:tabLst>
            </a:pP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	การบำบัดรักษาผู้ติด</a:t>
            </a:r>
            <a:r>
              <a:rPr lang="th-TH" sz="1600" b="1" dirty="0" err="1" smtClean="0">
                <a:latin typeface="TH SarabunPSK" pitchFamily="34" charset="-34"/>
                <a:cs typeface="TH SarabunPSK" pitchFamily="34" charset="-34"/>
              </a:rPr>
              <a:t>ยาเสพติด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 หมายถึง การดำเนินงานเพื่อแก้ไขสภาพร่างกาย และจิตใจของผู้ติด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ยาเสพติด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ให้เลิกจากการเสพ และสามารถกลับไปดำรงชีวิตอยู่ในสังคมได้อย่างปกติสุข</a:t>
            </a:r>
          </a:p>
          <a:p>
            <a:pPr>
              <a:tabLst>
                <a:tab pos="539750" algn="l"/>
              </a:tabLst>
            </a:pPr>
            <a:r>
              <a:rPr lang="th-TH" sz="16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  <a:sym typeface="Wingdings"/>
              </a:rPr>
              <a:t></a:t>
            </a:r>
            <a:r>
              <a:rPr lang="th-TH" sz="16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การบำบัดรักษาตามขั้นตอนของกระทรวงสาธารณสุข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การบำบัดรักษาตามขั้นตอนของกระทรวงสาธารณสุขดำเนินการเป็น ๒  ประเภท  ดังนี้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๑. การบำบัดรักษาประเภทผู้ป่วยนอก  ผู้ป่วยสามารถเข้าไปรับการบำบัดรักษาในโรงพยาบาล  เป็นผู้ป่วยที่สมัครใจเข้ารับการรักษาโดยการรับยาไปรับประทานทุกๆ ๗ วัน  รวม ๓ ครั้ง  การนัดผู้ป่วยมารับยา  พยาบาลจะสังเกตและประเมินอาการ บันทึกอาการและพฤติกรรมต่างๆ ลงในทะเบียนประวัติผู้ป่วย ตลอดจนการให้คำปรึกษาและให้ความรู้เกี่ยวกับการป้องกันการกลับไปติดซ้ำของผู้ป่วย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๒. การบำบัดรักษาประเภทผู้ป่วยใน  เป็นการรับผู้ป่วยเข้ารับการรักษาไว้ในโรงพยาบาล  โดยแบ่งระยะของการบำบัดรักษาออกเป็น ๔ ระยะ  ดังนี้</a:t>
            </a:r>
          </a:p>
          <a:p>
            <a:pPr>
              <a:tabLst>
                <a:tab pos="539750" algn="l"/>
                <a:tab pos="715963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	๒.๑ ระยะเตรียมการก่อนรักษา  เป็นการเตรียมความพร้อมให้กับผู้ป่วยก่อนการบำบัดรักษา</a:t>
            </a:r>
          </a:p>
          <a:p>
            <a:pPr>
              <a:tabLst>
                <a:tab pos="539750" algn="l"/>
                <a:tab pos="715963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	๒.๒ ระยะถอนพิษยา  เป็นระยะที่เน้นการบำบัดรักษาอาการทางร่างกายที่เกิดจากการใช้สารเสพติดด้วยการใช้ยาอื่นทดแทน เช่น เมทาโดน  เพื่อช่วยระงับความอยากหรือความต้องการ</a:t>
            </a:r>
          </a:p>
          <a:p>
            <a:pPr>
              <a:tabLst>
                <a:tab pos="539750" algn="l"/>
                <a:tab pos="715963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	๒.๓ เป็นระยะที่สำคัญที่สุดในการบำบัดรักษา  เป็นการทำให้ผู้ป่วยเลิกเสพได้อย่างแท้จริง เป็นการเสริมสร้างกำลังใจให้มีจิตใจที่เข้มแข็งพอที่จะละเว้นการใช้สารเสพติดและสามารถดำรงชีวิตอยู่ในสังคมได้อย่างปกติสุข</a:t>
            </a:r>
          </a:p>
          <a:p>
            <a:pPr>
              <a:tabLst>
                <a:tab pos="539750" algn="l"/>
                <a:tab pos="715963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	๒.๔ ระยะติดตามหลังการบำบัดรักษา  ระยะนี้จะใช้เวลา ๑-๕ ปี  ซึ่งวิธีการติดตามหลังการบำบัดรักษาสามารถทำได้ ๒ รูปแบบ  ดังนี้</a:t>
            </a:r>
          </a:p>
          <a:p>
            <a:pPr>
              <a:tabLst>
                <a:tab pos="539750" algn="l"/>
                <a:tab pos="715963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		๑) การติดตามทางตรง  โดยติดตามผลกับผู้ป่วยโดยตรง  ทำให้สามารถซักถามผล</a:t>
            </a:r>
          </a:p>
          <a:p>
            <a:pPr>
              <a:tabLst>
                <a:tab pos="539750" algn="l"/>
                <a:tab pos="715963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ได้ละเอียดพร้อมตรวจหาสารเสพติดได้และให้คำแนะนำช่วยแก้ปัญหาได้โดยตรง</a:t>
            </a:r>
          </a:p>
          <a:p>
            <a:pPr>
              <a:tabLst>
                <a:tab pos="539750" algn="l"/>
                <a:tab pos="715963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		๒) การติดตามทางอ้อมโดยผู้ติดตามผลไม่ได้พบกับผู้ป่วยโดยตรง  ผู้ป่วยจะได้รับ</a:t>
            </a:r>
          </a:p>
          <a:p>
            <a:pPr>
              <a:tabLst>
                <a:tab pos="539750" algn="l"/>
                <a:tab pos="715963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ส่งแบบสอบถามทางไปรษณีย์ การพูดคุยทางโทรศัพท์  การติดต่อผ่านบุคคลที่สาม แต่มักจะได้ข้อมูลไม่ครบถ้วน และไม่สามารถให้คำปรึกษาได้อย่างสมบูรณ์</a:t>
            </a:r>
            <a:endParaRPr lang="th-TH" sz="1600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99"/>
          <p:cNvSpPr>
            <a:spLocks noChangeArrowheads="1"/>
          </p:cNvSpPr>
          <p:nvPr/>
        </p:nvSpPr>
        <p:spPr bwMode="gray">
          <a:xfrm>
            <a:off x="5572140" y="666720"/>
            <a:ext cx="430488" cy="284379"/>
          </a:xfrm>
          <a:prstGeom prst="ellipse">
            <a:avLst/>
          </a:prstGeom>
          <a:ln/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th-TH" sz="1600" dirty="0" smtClean="0">
                <a:latin typeface="Calibri" pitchFamily="34" charset="0"/>
                <a:cs typeface="+mj-cs"/>
              </a:rPr>
              <a:t> ๘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+mj-cs"/>
            </a:endParaRPr>
          </a:p>
        </p:txBody>
      </p:sp>
      <p:sp>
        <p:nvSpPr>
          <p:cNvPr id="6150" name="AutoShape 6" descr="http://img.kapook.com/image/icon/cs_icon/sign_sex.jpg"/>
          <p:cNvSpPr>
            <a:spLocks noChangeAspect="1" noChangeArrowheads="1"/>
          </p:cNvSpPr>
          <p:nvPr/>
        </p:nvSpPr>
        <p:spPr bwMode="auto">
          <a:xfrm>
            <a:off x="588963" y="-760413"/>
            <a:ext cx="180975" cy="1809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6151" name="AutoShape 7" descr="http://img.kapook.com/image/icon/cs_icon/sign_sex.jpg"/>
          <p:cNvSpPr>
            <a:spLocks noChangeAspect="1" noChangeArrowheads="1"/>
          </p:cNvSpPr>
          <p:nvPr/>
        </p:nvSpPr>
        <p:spPr bwMode="auto">
          <a:xfrm>
            <a:off x="588963" y="31750"/>
            <a:ext cx="180975" cy="1809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6152" name="AutoShape 8" descr="http://img.kapook.com/image/icon/cs_icon/sign_sex.jpg"/>
          <p:cNvSpPr>
            <a:spLocks noChangeAspect="1" noChangeArrowheads="1"/>
          </p:cNvSpPr>
          <p:nvPr/>
        </p:nvSpPr>
        <p:spPr bwMode="auto">
          <a:xfrm>
            <a:off x="588963" y="823913"/>
            <a:ext cx="180975" cy="1809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6" name="TextBox 5"/>
          <p:cNvSpPr txBox="1"/>
          <p:nvPr/>
        </p:nvSpPr>
        <p:spPr>
          <a:xfrm>
            <a:off x="1142984" y="1523976"/>
            <a:ext cx="5286412" cy="7725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  <a:sym typeface="Wingdings"/>
              </a:rPr>
              <a:t>รูปแบบการบำบัดรักษาผู้ติดสารเสพติด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  <a:sym typeface="Wingdings"/>
              </a:rPr>
              <a:t>	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  <a:sym typeface="Wingdings"/>
              </a:rPr>
              <a:t>การให้การบำบัดรักษาผู้ติดสารเสพติด  แบ่งได้เป็น ๒ รูปแบบ  คือ  การบำบัดรักษาทางร่างกาย และการบำบัดรักษาทางจิตใจ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  <a:sym typeface="Wingdings"/>
              </a:rPr>
              <a:t>	</a:t>
            </a:r>
            <a:r>
              <a:rPr lang="th-TH" sz="1600" b="1" dirty="0" smtClean="0">
                <a:solidFill>
                  <a:srgbClr val="FF3300"/>
                </a:solidFill>
                <a:latin typeface="TH SarabunPSK" pitchFamily="34" charset="-34"/>
                <a:cs typeface="TH SarabunPSK" pitchFamily="34" charset="-34"/>
                <a:sym typeface="Wingdings"/>
              </a:rPr>
              <a:t>๑. การบำบัดรักษาทางร่างกาย 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  <a:sym typeface="Wingdings"/>
              </a:rPr>
              <a:t>สามารถทำได้ ๓ รูปแบบ คือ</a:t>
            </a:r>
          </a:p>
          <a:p>
            <a:pPr>
              <a:tabLst>
                <a:tab pos="539750" algn="l"/>
                <a:tab pos="715963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  <a:sym typeface="Wingdings"/>
              </a:rPr>
              <a:t>		๑.๑ แบบแผนปัจจุบัน ทำได้ ๓ วิธี คือ</a:t>
            </a:r>
          </a:p>
          <a:p>
            <a:pPr>
              <a:tabLst>
                <a:tab pos="539750" algn="l"/>
                <a:tab pos="715963" algn="l"/>
                <a:tab pos="982663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  <a:sym typeface="Wingdings"/>
              </a:rPr>
              <a:t>			๑) การใช้ยาทดแทน  โดยการให้ยาผู้ป่วยเพื่อให้รู้สึกไม่อยากเสพสารเสพติด เช่น เสพ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  <a:sym typeface="Wingdings"/>
              </a:rPr>
              <a:t>มอร์ฟิน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  <a:sym typeface="Wingdings"/>
              </a:rPr>
              <a:t> และเฮโรอีน</a:t>
            </a:r>
          </a:p>
          <a:p>
            <a:pPr>
              <a:tabLst>
                <a:tab pos="539750" algn="l"/>
                <a:tab pos="715963" algn="l"/>
                <a:tab pos="982663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  <a:sym typeface="Wingdings"/>
              </a:rPr>
              <a:t>			๒) การใช้ยาต้านฤทธิ์สารเสพติด  ยาต้านฤทธิ์นี้จะไปห้ามฤทธิ์ของสารเสพติดจึงทำให้อาการอยากเสพค่อยๆ หายไป</a:t>
            </a:r>
          </a:p>
          <a:p>
            <a:pPr>
              <a:tabLst>
                <a:tab pos="539750" algn="l"/>
                <a:tab pos="715963" algn="l"/>
                <a:tab pos="982663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  <a:sym typeface="Wingdings"/>
              </a:rPr>
              <a:t>			๓) การรักษาให้คงสภาพการติดยา คือ  การให้สารเสพติดแก่ผู้ป่วยภายใต้การควบคุมของแพทย์</a:t>
            </a:r>
          </a:p>
          <a:p>
            <a:pPr>
              <a:tabLst>
                <a:tab pos="539750" algn="l"/>
                <a:tab pos="715963" algn="l"/>
                <a:tab pos="982663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  <a:sym typeface="Wingdings"/>
              </a:rPr>
              <a:t>		๑.๒ แบบแผนโบราณ คือ จะใช้วิธีการใช้ยาสมุนไพรในการบำบัดรักษา  มีการนำสมุนไพรจากพืช อาจนำมาจากใบไม้ ราก เปลือก ต้น กิ่ง แก่น ของต้นไม้  มาดัดแปลงเป็นยาเพื่อบำบัดรักษาผู้ติดสารเสพติด  โดยนำสมุนไพรมารับประทานเพื่อล้างพิษ จะทำให้ผู้ป่วยอาเจียนและถ่ายของเสียทางรูขุมขนและเกิดความสดชื่นจากไอระเหยของสมุนไพรและไอของน้ำ</a:t>
            </a:r>
          </a:p>
          <a:p>
            <a:pPr>
              <a:tabLst>
                <a:tab pos="539750" algn="l"/>
                <a:tab pos="715963" algn="l"/>
                <a:tab pos="982663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  <a:sym typeface="Wingdings"/>
              </a:rPr>
              <a:t>		๑.๓ การรักษาด้วยคลื่นแม่เหล็กไฟฟ้า     อุปกรณ์ที่ใช้  ได้แก่ เครื่องกระตุ้นไฟฟ้า สายไฟพร้อมขั้วไฟฟ้า ของเครื่องกระตุ้นไฟฟ้า </a:t>
            </a:r>
          </a:p>
          <a:p>
            <a:pPr>
              <a:tabLst>
                <a:tab pos="539750" algn="l"/>
                <a:tab pos="715963" algn="l"/>
                <a:tab pos="982663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  <a:sym typeface="Wingdings"/>
              </a:rPr>
              <a:t>	๒. การบำบัดรักษาทางจิตใจ  สามารถทำได้ ๓ รูปแบบ คือ</a:t>
            </a:r>
          </a:p>
          <a:p>
            <a:pPr>
              <a:tabLst>
                <a:tab pos="539750" algn="l"/>
                <a:tab pos="715963" algn="l"/>
                <a:tab pos="982663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  <a:sym typeface="Wingdings"/>
              </a:rPr>
              <a:t>		๒.๑ จิตบำบัด  สภาพโดยทั่วไปของผู้ติดสารเสพติด มักจะเกิดจากจิตใจที่อ่อนไหว และมักหนีปัญหา เช่น ปัญหาครอบครัว ปัญหาส่วนตัว  จึงหันมาใช้สารเสพติดเพื่อแก้ปัญหาต่างๆ  ดังนั้นการบำบัดรักษาจึงจำเป็นต้องอาศัยวิธีการทางจิตบำบัด เพื่อการฟื้นฟูสภาพจิตใจของผู้ป่วยให้เข้มแข็งและสามารถแก้ปัญหาที่เกิดขึ้นโดยไม่ต้องพึ่งพาสารเสพติด</a:t>
            </a:r>
          </a:p>
          <a:p>
            <a:pPr>
              <a:tabLst>
                <a:tab pos="539750" algn="l"/>
                <a:tab pos="715963" algn="l"/>
                <a:tab pos="982663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  <a:sym typeface="Wingdings"/>
              </a:rPr>
              <a:t>		๒.๒ วิธีการทางศาสนา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  <a:sym typeface="Wingdings"/>
              </a:rPr>
              <a:t>หรือศา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  <a:sym typeface="Wingdings"/>
              </a:rPr>
              <a:t>สนบำบัด  เป็นการบำบัดรักษาทางจิตใจที่ต้องอาศัยความเลื่อมใสศรัทธาในศาสนาที่ตนเองนับถือ</a:t>
            </a:r>
          </a:p>
          <a:p>
            <a:pPr>
              <a:tabLst>
                <a:tab pos="539750" algn="l"/>
                <a:tab pos="715963" algn="l"/>
                <a:tab pos="982663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  <a:sym typeface="Wingdings"/>
              </a:rPr>
              <a:t>		๒.๓ อา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  <a:sym typeface="Wingdings"/>
              </a:rPr>
              <a:t>ชีว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  <a:sym typeface="Wingdings"/>
              </a:rPr>
              <a:t>บำบัด  เป็นการฟื้นฟูสมรรถภาพที่มักใช้ร่วมกับวิธีอื่นเพื่อให้ผู้ป่วยได้ใช้เวลาว่างให้เป็นประโยชน์  เห็นคุณค่าของการทำงาน และให้ใช้เวลาหมดไปกับการทำงาน จะได้ไม่มีเวลาคิดเรื่องอื่น หรือคิดเรื่องการใช้สารเสพติด</a:t>
            </a:r>
          </a:p>
          <a:p>
            <a:pPr>
              <a:tabLst>
                <a:tab pos="539750" algn="l"/>
                <a:tab pos="715963" algn="l"/>
                <a:tab pos="982663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  <a:sym typeface="Wingdings"/>
              </a:rPr>
              <a:t>		๒.๔  ชุมชนบำบัดเป็นรูปแบบหนึ่งของการบำบัดรักษาในขั้นฟื้นฟูสมรรถภาพที่จะทำให้ผู้รับการบำบัดได้พัฒนาตนเอง  ให้ผู้ป่วยได้มีโอกาสปรับปรุงเปลี่ยนแปลง และฝึกฝนตนเองในชุมชนเล็กๆ  ซึ่งเป็นสถานที่ที่ปลอดภัยจากสารเสพติดและมีสิ่งแวดล้อมที่มีความอบอุ่นทำให้เกิดการฟื้นฟูทั้งสภาพร่างกายและจิตใจ</a:t>
            </a:r>
            <a:endParaRPr lang="th-TH" sz="1600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99"/>
          <p:cNvSpPr>
            <a:spLocks noChangeArrowheads="1"/>
          </p:cNvSpPr>
          <p:nvPr/>
        </p:nvSpPr>
        <p:spPr bwMode="gray">
          <a:xfrm>
            <a:off x="5572140" y="666720"/>
            <a:ext cx="430488" cy="284379"/>
          </a:xfrm>
          <a:prstGeom prst="ellipse">
            <a:avLst/>
          </a:prstGeom>
          <a:ln/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th-TH" sz="1600" dirty="0" smtClean="0">
                <a:latin typeface="Calibri" pitchFamily="34" charset="0"/>
                <a:cs typeface="+mj-cs"/>
              </a:rPr>
              <a:t> ๙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+mj-cs"/>
            </a:endParaRPr>
          </a:p>
        </p:txBody>
      </p:sp>
      <p:sp>
        <p:nvSpPr>
          <p:cNvPr id="5122" name="AutoShape 2" descr="http://img.kapook.com/image/icon/cs_icon/sign_sex.jpg"/>
          <p:cNvSpPr>
            <a:spLocks noChangeAspect="1" noChangeArrowheads="1"/>
          </p:cNvSpPr>
          <p:nvPr/>
        </p:nvSpPr>
        <p:spPr bwMode="auto">
          <a:xfrm>
            <a:off x="588963" y="-700088"/>
            <a:ext cx="180975" cy="1809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5123" name="AutoShape 3" descr="http://img.kapook.com/image/icon/cs_icon/sign_sex.jpg"/>
          <p:cNvSpPr>
            <a:spLocks noChangeAspect="1" noChangeArrowheads="1"/>
          </p:cNvSpPr>
          <p:nvPr/>
        </p:nvSpPr>
        <p:spPr bwMode="auto">
          <a:xfrm>
            <a:off x="588963" y="-90488"/>
            <a:ext cx="180975" cy="1809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5124" name="AutoShape 4" descr="http://img.kapook.com/image/icon/cs_icon/sign_sex.jpg"/>
          <p:cNvSpPr>
            <a:spLocks noChangeAspect="1" noChangeArrowheads="1"/>
          </p:cNvSpPr>
          <p:nvPr/>
        </p:nvSpPr>
        <p:spPr bwMode="auto">
          <a:xfrm>
            <a:off x="588963" y="519113"/>
            <a:ext cx="180975" cy="1809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6" name="ลูกศรขวาท้ายขีด 5"/>
          <p:cNvSpPr/>
          <p:nvPr/>
        </p:nvSpPr>
        <p:spPr>
          <a:xfrm>
            <a:off x="1285860" y="1166786"/>
            <a:ext cx="4857784" cy="857256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th-TH" sz="2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H SarabunPSK" pitchFamily="34" charset="-34"/>
                <a:cs typeface="TH SarabunPSK" pitchFamily="34" charset="-34"/>
              </a:rPr>
              <a:t>ปัจจัยช่วยเหลือฟื้นฟูหลังการบำบัดรักษาผู้ติดสารเสพติด</a:t>
            </a:r>
            <a:endParaRPr lang="th-TH" sz="2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1546" y="2166918"/>
            <a:ext cx="5214974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ผู้ที่เข้ารับการบำบัดจนครบทุกระยะหรือครบทุกขั้นตอนแล้วหันกลับไปใช้สารเสพติดอีกมีเป็นจำนวนมาก  ปัจจัยสำคัญที่จะช่วยเหลือฟื้นฟูหลังการบำบัดรักษา  เพื่อมิให้ผู้ป่วยกลับไปเสพซ้ำอีก  มีดังนี้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1๙๑. การใช้เวลาว่างให้พ้นภัยสารเสพติด  การมีเวลามากอาจทำให้ผู้ป่วยเกิดความเบื่อหน่าย เหงา คิดว่าตนเองไร้ค่า  ทำให้เกิดความคิดฟุ้งซ่าน หาทางออกให้ตนเองในทางที่ไม่ถูกต้อง โดยการกลับไปเสพสารเสพติดอีก  ดังนั้นจึงควรใช้เวลาว่างทำกิจกรรมต่างๆ 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ให้เหมือนเป็นส่วนหนึ่งของการดำเนินชีวิต  เช่น  การออกกำลังกาย  เล่นกีฬา ทำงานอดิเรก  เป็นต้น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๒. ฝึกการเผชิญปัญหาและแก้ไขปัญหา ผู้ที่ผ่านการบำบัดรักษามาแล้ว จะต้องฝึกให้เกิดทักษะ เผชิญปัญหาและแก้ไขปัญหา การปฏิเสธการใช้สารเสพติด การอยู่ร่วมกับผู้อื่นในสังคม การสื่อสารกับคนทั้งในครอบครัวและในสังคม การเผชิญและแก้ไขปัญหาของตนเองในการดำเนินชีวิตประจำวันอย่างถูกต้องด้วยจิตใจที่เข้มแข็ง จะทำให้สามารถดำเนินชีวิตอยู่ในสังคมได้อย่างปกติสุข ไม่ต้องพึ่งพาสารเสพติด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๓. การหลีกเลี่ยงปัจจัยส่งเสริมการเสพติดซ้ำ  ดังนี้</a:t>
            </a:r>
          </a:p>
          <a:p>
            <a:pPr>
              <a:tabLst>
                <a:tab pos="539750" algn="l"/>
                <a:tab pos="715963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	๓.๑ การอยู่ในสภาพแวดล้อมเดิมซึ่งมีความเสี่ยงสูง  เพราะยังมีผู้ค้าผู้เสพอยู่ใกล้ๆ  ดังนั้นควรไปอยู่ในสภาพแวดล้อมใหม่</a:t>
            </a:r>
          </a:p>
          <a:p>
            <a:pPr>
              <a:tabLst>
                <a:tab pos="539750" algn="l"/>
                <a:tab pos="715963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	๓.๒ หลีกเลี่ยงการประกอบอาชีพที่เสี่ยงต่อการใช้สารเสพติด เช่น ทำงานในสถานบันเทิง</a:t>
            </a:r>
          </a:p>
          <a:p>
            <a:pPr>
              <a:tabLst>
                <a:tab pos="539750" algn="l"/>
                <a:tab pos="715963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	๓.๓ หลีกเลี่ยงการอยู่คนเดียวในบ้าน เพราะอาจคิดฟุ้งซ่านได้  ดังนั้นควรมีคนมาอยู่ด้วยหรือไปหางานทำ</a:t>
            </a:r>
          </a:p>
          <a:p>
            <a:pPr>
              <a:tabLst>
                <a:tab pos="539750" algn="l"/>
                <a:tab pos="715963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	๓.๔ เมื่อมีเพื่อนที่เคยเสพด้วยกันมาชักชวนต้องปฏิเสธอย่างจริงจัง</a:t>
            </a:r>
          </a:p>
          <a:p>
            <a:pPr>
              <a:tabLst>
                <a:tab pos="539750" algn="l"/>
                <a:tab pos="715963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	๓.๕ ไม่ควรพกเงินมาก เพราะอาจนำ-ไปซื้อสารเสพติดที่เคยเสพได้ จึงควรบังคับตนเองด้วยการพกเงินแต่น้อยพอใช้ตามความจำเป็น</a:t>
            </a:r>
          </a:p>
          <a:p>
            <a:pPr>
              <a:tabLst>
                <a:tab pos="539750" algn="l"/>
                <a:tab pos="715963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	๓.๖ ควรกำหนดตารางกิจกรรมในแต่ละวัน เพื่อไม่ให้มีเวลาว่างมาก และต้องทำกิจกรรมตามตารางกิจกรรมที่วางไว้ด้วย</a:t>
            </a:r>
          </a:p>
          <a:p>
            <a:pPr>
              <a:tabLst>
                <a:tab pos="539750" algn="l"/>
                <a:tab pos="715963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๔. การสร้างบุคลิกภาพให้เกิดความเชื่อมั่นในตนเอง</a:t>
            </a:r>
          </a:p>
          <a:p>
            <a:pPr>
              <a:tabLst>
                <a:tab pos="539750" algn="l"/>
                <a:tab pos="715963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	การเสพสารเสพติดทำให้เสียบุคลิกภาพ และความเชื่อมั่นในตนเอง  ดังนั้นจึงควรสร้างบุคลิกภาพเพื่อให้เกิดความเชื่อมั่นในตนเอง  ดังนี้</a:t>
            </a:r>
          </a:p>
          <a:p>
            <a:pPr>
              <a:tabLst>
                <a:tab pos="539750" algn="l"/>
                <a:tab pos="715963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	๔.๑ วางท่าทางให้ดูดี ด้วยการฝึกท่าทาง การยืน เดิน นั่ง และการพูด  รวมถึงการรับประทานอาหาร การหัวเราะ การยิ้ม  เพื่อให้มีบุคลิกภาพที่ดี</a:t>
            </a:r>
            <a:endParaRPr lang="th-TH" sz="1600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val 99"/>
          <p:cNvSpPr>
            <a:spLocks noChangeArrowheads="1"/>
          </p:cNvSpPr>
          <p:nvPr/>
        </p:nvSpPr>
        <p:spPr bwMode="gray">
          <a:xfrm>
            <a:off x="5572140" y="666720"/>
            <a:ext cx="430488" cy="284379"/>
          </a:xfrm>
          <a:prstGeom prst="ellipse">
            <a:avLst/>
          </a:prstGeom>
          <a:ln/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th-TH" sz="1600" dirty="0" smtClean="0">
                <a:solidFill>
                  <a:schemeClr val="tx1"/>
                </a:solidFill>
                <a:latin typeface="Calibri" pitchFamily="34" charset="0"/>
                <a:cs typeface="+mj-cs"/>
              </a:rPr>
              <a:t>๑๐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1546" y="1381100"/>
            <a:ext cx="5286412" cy="8002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15963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๔.๒ แต่งกายให้ดูดีเหมาะสมกับรูปร่าง เสื้อผ้าต้องสะอาด เรียบร้อย เหมาะสม</a:t>
            </a:r>
          </a:p>
          <a:p>
            <a:pPr>
              <a:tabLst>
                <a:tab pos="715963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กับกาลเทศะ</a:t>
            </a:r>
          </a:p>
          <a:p>
            <a:pPr>
              <a:tabLst>
                <a:tab pos="715963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๔.๓ ใช้คำพูดที่มีความหมายที่ดี นิ่มนวล สุภาพไม่หยาบคาย</a:t>
            </a:r>
          </a:p>
          <a:p>
            <a:pPr>
              <a:tabLst>
                <a:tab pos="715963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๔.๔ ประพฤติตนอยู่ในกรอบ กฎ ระเบียบของสังคม ศีลธรรม และกฎหมาย</a:t>
            </a:r>
          </a:p>
          <a:p>
            <a:pPr>
              <a:tabLst>
                <a:tab pos="539750" algn="l"/>
                <a:tab pos="715963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๕. การสร้างคุณค่าในตนเอง</a:t>
            </a:r>
          </a:p>
          <a:p>
            <a:pPr>
              <a:tabLst>
                <a:tab pos="539750" algn="l"/>
                <a:tab pos="715963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	เกิดจากการรู้คุณค่าในตนเองหรือการประเมินคุณค่าของตนเอง  ซึ่งแบ่งเป็น </a:t>
            </a:r>
          </a:p>
          <a:p>
            <a:pPr>
              <a:tabLst>
                <a:tab pos="539750" algn="l"/>
                <a:tab pos="715963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๒ ลักษณะ คือ การประเมินคุณค่าตนเองสูง และการประเมินคุณค่าตนเองต่ำ</a:t>
            </a:r>
          </a:p>
          <a:p>
            <a:pPr>
              <a:tabLst>
                <a:tab pos="539750" algn="l"/>
                <a:tab pos="715963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	๕.๑ ถ้าประเมินคุณค่าของตนเองสูง  ผู้ป่วยจะรู้สึกภาคภูมิใจในตนเอง รู้สึกว่าตนเองเป็นที่ยอมรับของคนอื่น รู้สึกมั่นใจในตนเอง รู้สึกมีคนรักคนชอบ มองโลกในแง่ดีหรือคิดในเชิงบวก สามารถทำงานสำเร็จได้ สามารถเรียนรู้สิ่งใหม่ๆ และมีความคิดริเริ่มสร้างสรรค์</a:t>
            </a:r>
          </a:p>
          <a:p>
            <a:pPr>
              <a:tabLst>
                <a:tab pos="539750" algn="l"/>
                <a:tab pos="715963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	๕.๒ ถ้าประเมินคุณค่าของตนเองต่ำ  ผู้ป่วยจะขาดความภาคภูมิใจในตนเอง คิดว่าคนอื่นไม่ยอมรับตนเอง คิดว่าตนเองไม่ดีพอ ขาดความมั่นใจในตนเอง กลัวคนอื่นไม่รัก มองโลก</a:t>
            </a:r>
          </a:p>
          <a:p>
            <a:pPr>
              <a:tabLst>
                <a:tab pos="539750" algn="l"/>
                <a:tab pos="715963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ในแง่ร้ายหรือคิดในเชิงลบ ทำงานไม่สำเร็จ </a:t>
            </a:r>
          </a:p>
          <a:p>
            <a:pPr>
              <a:tabLst>
                <a:tab pos="539750" algn="l"/>
                <a:tab pos="715963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	การที่รู้สึกว่าตนเองมีคุณค่า มีคนที่รัก ครอบครัวและสังคมยอมรับ  ก็จะเกิด</a:t>
            </a:r>
          </a:p>
          <a:p>
            <a:pPr>
              <a:tabLst>
                <a:tab pos="539750" algn="l"/>
                <a:tab pos="715963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ความภาคภูมิใจส่งเสริมให้กระทำแต่สิ่งที่ดีที่ถูกต้องต่อไป  เพราะรู้ว่าถ้าทำไม่ดีเมื่อใด คุณค่า</a:t>
            </a:r>
          </a:p>
          <a:p>
            <a:pPr>
              <a:tabLst>
                <a:tab pos="539750" algn="l"/>
                <a:tab pos="715963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ของตนเองจะตกต่ำลงเมื่อนั้นการสร้างคุณค่าในตนเองจึงเป็นแรงต้านทาน และเป็นเกราะคุ้มกัน</a:t>
            </a:r>
          </a:p>
          <a:p>
            <a:pPr>
              <a:tabLst>
                <a:tab pos="539750" algn="l"/>
                <a:tab pos="715963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ในการไม่เข้าไปยุ่งเกี่ยวกับสารเสพติด</a:t>
            </a:r>
          </a:p>
          <a:p>
            <a:pPr>
              <a:tabLst>
                <a:tab pos="539750" algn="l"/>
                <a:tab pos="715963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๖. การมุ่งอนาคตและสามารถควบคุมตน</a:t>
            </a:r>
          </a:p>
          <a:p>
            <a:pPr>
              <a:tabLst>
                <a:tab pos="539750" algn="l"/>
                <a:tab pos="715963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	การมุ่งอนาคต หมายถึง ความสามารถในการคาดการณ์ไกลและมองเห็นผลดี </a:t>
            </a:r>
          </a:p>
          <a:p>
            <a:pPr>
              <a:tabLst>
                <a:tab pos="539750" algn="l"/>
                <a:tab pos="715963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และผลเสียที่เกิดขึ้นในอนาคต สามารถวางแผนเพื่อรับผลดีหรือป้องกันผลเสียที่จะเกิดขึ้น</a:t>
            </a:r>
          </a:p>
          <a:p>
            <a:pPr>
              <a:tabLst>
                <a:tab pos="539750" algn="l"/>
                <a:tab pos="715963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ในอนาคต</a:t>
            </a:r>
          </a:p>
          <a:p>
            <a:pPr>
              <a:tabLst>
                <a:tab pos="539750" algn="l"/>
                <a:tab pos="715963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	การควบคุมตนเอง หมายถึง  ความสามารถในการละเว้นการกระทำบางอย่าง</a:t>
            </a:r>
          </a:p>
          <a:p>
            <a:pPr>
              <a:tabLst>
                <a:tab pos="539750" algn="l"/>
                <a:tab pos="715963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หรือความสามารถในการกระทำ พฤติกรรมที่ต้องเสียสละอดทนเป็นเวลานานที่จะนำไปสู่</a:t>
            </a:r>
          </a:p>
          <a:p>
            <a:pPr>
              <a:tabLst>
                <a:tab pos="539750" algn="l"/>
                <a:tab pos="715963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ผลที่ต้องการในอนาคต</a:t>
            </a:r>
          </a:p>
          <a:p>
            <a:pPr>
              <a:tabLst>
                <a:tab pos="539750" algn="l"/>
                <a:tab pos="715963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๗. การจัดการกับอารมณ์และความเครียด</a:t>
            </a:r>
          </a:p>
          <a:p>
            <a:pPr>
              <a:tabLst>
                <a:tab pos="539750" algn="l"/>
                <a:tab pos="715963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	อารมณ์เป็นภาวะจิตใจที่เกิดขึ้นตามธรรมชาติ ทุกคนสามารถเลือกตอบสนองอารมณ์ในทางที่เหมาะสม โดยต้องรู้เท่าทันอารมณ์ ไม่ปล่อยให้อารมณ์เป็นตัวกระตุ้นนำไปสู่การตัดสินใจผิดพลาด และกลับไปใช้สารเสพติดอีก  การจัดการกับอารมณ์และความเครียดทำได้โดย</a:t>
            </a:r>
          </a:p>
          <a:p>
            <a:pPr>
              <a:tabLst>
                <a:tab pos="539750" algn="l"/>
                <a:tab pos="715963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การพักผ่อนด้วยการทำกิจกรรมที่ช่วยผ่อนคลายอารมณ์ ออกกำลังกายสม่ำเสมอ เมื่อมีความเครียด ควรพูดคุยปรับทุกข์กับคนอื่น ทำกิจกรรมที่สนุกสนาน เพลิดเพลิน  เพื่อไม่ให้นึกถึงสารเสพติดและคิดกลับไปเสพอีก</a:t>
            </a:r>
            <a:endParaRPr lang="th-TH" sz="16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962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val 99"/>
          <p:cNvSpPr>
            <a:spLocks noChangeArrowheads="1"/>
          </p:cNvSpPr>
          <p:nvPr/>
        </p:nvSpPr>
        <p:spPr bwMode="gray">
          <a:xfrm>
            <a:off x="5572140" y="666720"/>
            <a:ext cx="430488" cy="284379"/>
          </a:xfrm>
          <a:prstGeom prst="ellipse">
            <a:avLst/>
          </a:prstGeom>
          <a:ln/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th-TH" sz="1600" dirty="0" smtClean="0">
                <a:solidFill>
                  <a:schemeClr val="tx1"/>
                </a:solidFill>
                <a:latin typeface="Calibri" pitchFamily="34" charset="0"/>
                <a:cs typeface="+mj-cs"/>
              </a:rPr>
              <a:t>๑๑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+mj-cs"/>
            </a:endParaRPr>
          </a:p>
        </p:txBody>
      </p:sp>
      <p:sp>
        <p:nvSpPr>
          <p:cNvPr id="3" name="ลูกศรขวาท้ายขีด 2"/>
          <p:cNvSpPr/>
          <p:nvPr/>
        </p:nvSpPr>
        <p:spPr>
          <a:xfrm>
            <a:off x="1285860" y="1166786"/>
            <a:ext cx="4857784" cy="857256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th-TH" sz="2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H SarabunPSK" pitchFamily="34" charset="-34"/>
                <a:cs typeface="TH SarabunPSK" pitchFamily="34" charset="-34"/>
              </a:rPr>
              <a:t>แหล่งช่วยเหลือ บำบัดรักษา และฟื้นฟูผู้ติดสารเสพติด</a:t>
            </a:r>
            <a:endParaRPr lang="th-TH" sz="2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85860" y="2238357"/>
            <a:ext cx="50720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หน่วยงานที่ช่วยเหลือบำบัดรักษาและฟื้นฟูผู้ติดสารเสพติดอยู่หลายแหล่ง  เช่น</a:t>
            </a:r>
          </a:p>
          <a:p>
            <a:endParaRPr lang="th-TH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39750" algn="l"/>
              </a:tabLst>
            </a:pP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	</a:t>
            </a:r>
            <a:endParaRPr lang="th-TH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39750" algn="l"/>
              </a:tabLst>
            </a:pPr>
            <a:endParaRPr lang="th-TH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39750" algn="l"/>
              </a:tabLst>
            </a:pPr>
            <a:endParaRPr lang="th-TH" sz="1600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5" name="รูปภาพ 4" descr="12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CFFFF"/>
              </a:clrFrom>
              <a:clrTo>
                <a:srgbClr val="FC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714620" y="7524768"/>
            <a:ext cx="1643074" cy="1853325"/>
          </a:xfrm>
          <a:prstGeom prst="rect">
            <a:avLst/>
          </a:prstGeom>
        </p:spPr>
      </p:pic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500042" y="2595546"/>
            <a:ext cx="6143668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๑. สถาบัน</a:t>
            </a:r>
            <a:r>
              <a:rPr kumimoji="0" lang="th-TH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ธัญญา</a:t>
            </a: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รักษ์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 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๖๐ ม.๑ อ.ธัญบุรี ต.ประชาธิปัตย์ จ.ปทุมธานี ๐-๒๕๓๑-๐๐๘๐-๘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๒. ศูนย์บำบัดรักษา</a:t>
            </a:r>
            <a:r>
              <a:rPr kumimoji="0" lang="th-TH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ยาเสพติด</a:t>
            </a: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เชียงใหม่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 </a:t>
            </a: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 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๑๘๒ ม.๗ ต.ขี้เหล็ก อ.แม่ริม จ.เชียงใหม่ โทร. ๐-๕๓๒๙-๙๓๐๒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๓. ศูนย์บำบัดรักษา</a:t>
            </a:r>
            <a:r>
              <a:rPr kumimoji="0" lang="th-TH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ยาเสพติด</a:t>
            </a: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แม่ฮ่องสอน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 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 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อ.เมือง จ.แม่ฮ่องสอน โทร. ๐-๕๓๖๑-๓๐๕๑-๕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๔. ศูนย์บำบัดรักษา</a:t>
            </a:r>
            <a:r>
              <a:rPr kumimoji="0" lang="th-TH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ยาเสพติด</a:t>
            </a: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ขอนแก่น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 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 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ถ.มะลิวัลย์ อ.เมือง จ.ขอนแก่น โทร. ๐-๔๓๓๔-๕๓๙๑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๕. ศูนย์บำบัดรักษา</a:t>
            </a:r>
            <a:r>
              <a:rPr kumimoji="0" lang="th-TH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ยาเสพติด</a:t>
            </a: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สงขลา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 </a:t>
            </a: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 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ต.เกาะแต้ว อ.เมือง จ.สงขลา โทร. ๐-๗๔๔๘-๖๓๙๕-๘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๖. ศูนย์บำบัดรักษา</a:t>
            </a:r>
            <a:r>
              <a:rPr kumimoji="0" lang="th-TH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ยาเสพติด</a:t>
            </a: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ปัตตานี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 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-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 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บ.ปากน้ำ อ.เมือง ต.สะมิแล จ.ปัตตานี โทร.๐-๗๓๓๓-๘๐๗๐-๕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๗. ศูนย์รัตนานุรักษ์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 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-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 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บ.สบค่อม ต.บ้านค่า อ.เมือง จ.ลำปาง โทร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.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 ๐ -๖๑๘-๕๗๐๕๗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๘. บ้านพิชิตใจ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  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๙๙/ ซ.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 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อ่อนนุช ๙๐ แขวงประเวศ เขตประเวศ กรุงเทพฯ ๑๐๒๕๐ โทรศัพท์ ๑๒-๓๒๙-๑๕๖๖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๙. ศูนย์เกิดใหม่ (ชาย) 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อำเภอจอมบึง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 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 จังหวัดราชบุรี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 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 โทร. (๐๓๒) ๒๖๔๐๓๘-๔๐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๑๐. ศูนย์เกิดใหม่ (หญิง)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 อำเภอบางคล้า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 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 จังหวัดฉะเชิงเทรา โทร. (๐๓๘)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 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๕๔๑๐๖๙๓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๑๑. บ้านสันติสุข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 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 อำเภอหนองใหญ่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 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 จังหวัดชลบุรี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 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 โทร. ๐๑-๒๑๘๑๓๔๓</a:t>
            </a:r>
            <a:b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</a:b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๑๒. บ้านตะวันใหม่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 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 อำเภอบางบ่อ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 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 จังหวัดสมุทรปราการ โทร. ๐๑-๒๑๐๑๕๗๓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๑๓. สำนักสงฆ์ถ้ำกระบอก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 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 ตำบลขุนโขลน อำเภอพระพุทธบาท จังหวัดสระบุรี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 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โทร. ๐-๓๖๒๖-6067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, </a:t>
            </a:r>
            <a:endParaRPr kumimoji="0" lang="th-TH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ea typeface="Calibri" pitchFamily="34" charset="0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h-TH" sz="1600" dirty="0" smtClean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     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๐-๓๖๒๖๗๑๙๘</a:t>
            </a:r>
            <a:endParaRPr kumimoji="0" lang="th-TH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962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val 99"/>
          <p:cNvSpPr>
            <a:spLocks noChangeArrowheads="1"/>
          </p:cNvSpPr>
          <p:nvPr/>
        </p:nvSpPr>
        <p:spPr bwMode="gray">
          <a:xfrm>
            <a:off x="5572140" y="666720"/>
            <a:ext cx="430488" cy="284379"/>
          </a:xfrm>
          <a:prstGeom prst="ellipse">
            <a:avLst/>
          </a:prstGeom>
          <a:ln/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th-TH" sz="1600" dirty="0" smtClean="0">
                <a:solidFill>
                  <a:schemeClr val="tx1"/>
                </a:solidFill>
                <a:latin typeface="Calibri" pitchFamily="34" charset="0"/>
                <a:cs typeface="+mj-cs"/>
              </a:rPr>
              <a:t>๑๒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+mj-cs"/>
            </a:endParaRPr>
          </a:p>
        </p:txBody>
      </p:sp>
      <p:grpSp>
        <p:nvGrpSpPr>
          <p:cNvPr id="10" name="กลุ่ม 9"/>
          <p:cNvGrpSpPr/>
          <p:nvPr/>
        </p:nvGrpSpPr>
        <p:grpSpPr>
          <a:xfrm>
            <a:off x="2643182" y="1381100"/>
            <a:ext cx="1857388" cy="800964"/>
            <a:chOff x="2786058" y="2580400"/>
            <a:chExt cx="1857388" cy="800964"/>
          </a:xfrm>
        </p:grpSpPr>
        <p:pic>
          <p:nvPicPr>
            <p:cNvPr id="9" name="รูปภาพ 8" descr="BUNTINGM.WMF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786058" y="2580400"/>
              <a:ext cx="1857388" cy="800964"/>
            </a:xfrm>
            <a:prstGeom prst="rect">
              <a:avLst/>
            </a:prstGeom>
          </p:spPr>
        </p:pic>
        <p:sp>
          <p:nvSpPr>
            <p:cNvPr id="5" name="สี่เหลี่ยมผืนผ้า 4"/>
            <p:cNvSpPr/>
            <p:nvPr/>
          </p:nvSpPr>
          <p:spPr>
            <a:xfrm>
              <a:off x="3071810" y="2809860"/>
              <a:ext cx="1151276" cy="43088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th-TH" sz="2200" b="1" cap="none" spc="50" dirty="0" smtClean="0">
                  <a:ln w="11430"/>
                  <a:solidFill>
                    <a:srgbClr val="00206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TH SarabunPSK" pitchFamily="34" charset="-34"/>
                  <a:cs typeface="TH SarabunPSK" pitchFamily="34" charset="-34"/>
                </a:rPr>
                <a:t>บรรณนุกรม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428736" y="2595546"/>
            <a:ext cx="485778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กิตติ  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ปรมัตถ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ผลและคณะ.  (๒๕๕๑).  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หนังสือเสริมฝึกประสบการณ์ วิชา สุขศึกษา ๒. 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กรุงเทพฯ </a:t>
            </a: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: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ฝ่ายวิชาการ บริษัท สำนักพิมพ์เอมพันธ์ จำกัด.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คู่มือครู.  (๒๕๕๑). 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สุขศึกษาและพลศึกษา ชั้นมัธยมศึกษาปีที่ ๒. 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กรุงเทพฯ </a:t>
            </a: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: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สำนักพิมพ์ บริษัทพัฒนาคุณภาพวิชาการ (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พว.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). 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อภิลักษณ์ เทียนทองและคณะ.  (๒๕๕๑).  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หนังสือเรียน รายวิชาพื้นฐาน สุขศึกษาและ</a:t>
            </a:r>
          </a:p>
          <a:p>
            <a:pPr>
              <a:tabLst>
                <a:tab pos="539750" algn="l"/>
              </a:tabLst>
            </a:pP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	พลศึกษา ชั้นมัธยมศึกษาปีที่ ๒. 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กรุงเทพฯ </a:t>
            </a: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: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บริษัท สำนักพิมพ์ประสานมิตร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(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ปสม.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) จำกัด.</a:t>
            </a:r>
          </a:p>
          <a:p>
            <a:pPr>
              <a:tabLst>
                <a:tab pos="539750" algn="l"/>
              </a:tabLst>
            </a:pPr>
            <a:endParaRPr lang="th-TH" sz="1600" dirty="0" smtClean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962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สี่เหลี่ยมผืนผ้า 5"/>
          <p:cNvSpPr/>
          <p:nvPr/>
        </p:nvSpPr>
        <p:spPr>
          <a:xfrm>
            <a:off x="1142984" y="2381232"/>
            <a:ext cx="540885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 ชุดการเรียนการสอนวิชาสุขศึกษาและพลศึกษา เรื่อง การสร้างเสริมสุขภาพในวัยเรียน  </a:t>
            </a:r>
          </a:p>
          <a:p>
            <a:pPr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สำหรับนักเรียนชั้นมัธยมศึกษาปีที่ ๒  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หน่วยการเรียนรู้ที่ ๗ ห่างไกล</a:t>
            </a:r>
            <a:r>
              <a:rPr lang="th-TH" sz="1600" b="1" dirty="0" err="1" smtClean="0">
                <a:latin typeface="TH SarabunPSK" pitchFamily="34" charset="-34"/>
                <a:cs typeface="TH SarabunPSK" pitchFamily="34" charset="-34"/>
              </a:rPr>
              <a:t>ยาเสพติด</a:t>
            </a:r>
            <a:endParaRPr lang="th-TH" sz="16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7" name="ตาราง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53823763"/>
              </p:ext>
            </p:extLst>
          </p:nvPr>
        </p:nvGraphicFramePr>
        <p:xfrm>
          <a:off x="2143116" y="3524240"/>
          <a:ext cx="2516290" cy="4453268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1258145"/>
                <a:gridCol w="1258145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ก่อนเรียน-หลังเรียน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692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b="1" dirty="0" smtClean="0">
                          <a:latin typeface="TH SarabunPSK" pitchFamily="34" charset="-34"/>
                          <a:cs typeface="TH SarabunPSK" pitchFamily="34" charset="-34"/>
                        </a:rPr>
                        <a:t>ข้อ</a:t>
                      </a:r>
                      <a:endParaRPr lang="en-US" b="1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rgbClr val="FF006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latin typeface="TH SarabunPSK" pitchFamily="34" charset="-34"/>
                          <a:cs typeface="TH SarabunPSK" pitchFamily="34" charset="-34"/>
                        </a:rPr>
                        <a:t>ตอบ</a:t>
                      </a:r>
                      <a:endParaRPr lang="en-US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rgbClr val="FF0066">
                        <a:alpha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๑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ค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๒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ก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9108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๓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ค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๔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ง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๕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ข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๖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ง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๗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ก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๘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ง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๙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ค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mtClean="0">
                          <a:latin typeface="TH SarabunPSK" pitchFamily="34" charset="-34"/>
                          <a:cs typeface="TH SarabunPSK" pitchFamily="34" charset="-34"/>
                        </a:rPr>
                        <a:t>๑๐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ข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0" name="Oval 99"/>
          <p:cNvSpPr>
            <a:spLocks noChangeArrowheads="1"/>
          </p:cNvSpPr>
          <p:nvPr/>
        </p:nvSpPr>
        <p:spPr bwMode="gray">
          <a:xfrm>
            <a:off x="5572140" y="666720"/>
            <a:ext cx="430488" cy="284379"/>
          </a:xfrm>
          <a:prstGeom prst="ellipse">
            <a:avLst/>
          </a:prstGeom>
          <a:ln/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th-TH" sz="1600" dirty="0" smtClean="0">
                <a:solidFill>
                  <a:schemeClr val="tx1"/>
                </a:solidFill>
                <a:latin typeface="Calibri" pitchFamily="34" charset="0"/>
                <a:cs typeface="+mj-cs"/>
              </a:rPr>
              <a:t>๑๓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+mj-cs"/>
            </a:endParaRPr>
          </a:p>
        </p:txBody>
      </p:sp>
      <p:pic>
        <p:nvPicPr>
          <p:cNvPr id="9" name="รูปภาพ 8" descr="12kapook_15006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050" y="1452538"/>
            <a:ext cx="3676650" cy="647700"/>
          </a:xfrm>
          <a:prstGeom prst="rect">
            <a:avLst/>
          </a:prstGeom>
        </p:spPr>
      </p:pic>
      <p:sp>
        <p:nvSpPr>
          <p:cNvPr id="5" name="สี่เหลี่ยมผืนผ้า 4"/>
          <p:cNvSpPr/>
          <p:nvPr/>
        </p:nvSpPr>
        <p:spPr>
          <a:xfrm>
            <a:off x="1905132" y="1595414"/>
            <a:ext cx="2860078" cy="43088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22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เฉลยแบบทดสอบก่อน-หลังเรียน </a:t>
            </a:r>
          </a:p>
        </p:txBody>
      </p:sp>
    </p:spTree>
    <p:extLst>
      <p:ext uri="{BB962C8B-B14F-4D97-AF65-F5344CB8AC3E}">
        <p14:creationId xmlns:p14="http://schemas.microsoft.com/office/powerpoint/2010/main" xmlns="" val="319962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รูปภาพ 6" descr="kapook_3525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430" y="2309794"/>
            <a:ext cx="2571768" cy="420385"/>
          </a:xfrm>
          <a:prstGeom prst="rect">
            <a:avLst/>
          </a:prstGeom>
        </p:spPr>
      </p:pic>
      <p:grpSp>
        <p:nvGrpSpPr>
          <p:cNvPr id="24" name="กลุ่ม 23"/>
          <p:cNvGrpSpPr/>
          <p:nvPr/>
        </p:nvGrpSpPr>
        <p:grpSpPr>
          <a:xfrm>
            <a:off x="2285992" y="8239148"/>
            <a:ext cx="2218553" cy="400050"/>
            <a:chOff x="2285992" y="8239148"/>
            <a:chExt cx="2218553" cy="400050"/>
          </a:xfrm>
        </p:grpSpPr>
        <p:pic>
          <p:nvPicPr>
            <p:cNvPr id="8" name="รูปภาพ 7" descr="the-than1111.gif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285992" y="8239148"/>
              <a:ext cx="752475" cy="400050"/>
            </a:xfrm>
            <a:prstGeom prst="rect">
              <a:avLst/>
            </a:prstGeom>
          </p:spPr>
        </p:pic>
        <p:pic>
          <p:nvPicPr>
            <p:cNvPr id="9" name="รูปภาพ 8" descr="the-than1111.gif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014020" y="8239148"/>
              <a:ext cx="752475" cy="400050"/>
            </a:xfrm>
            <a:prstGeom prst="rect">
              <a:avLst/>
            </a:prstGeom>
          </p:spPr>
        </p:pic>
        <p:pic>
          <p:nvPicPr>
            <p:cNvPr id="11" name="รูปภาพ 10" descr="the-than1111.gif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752070" y="8239148"/>
              <a:ext cx="752475" cy="400050"/>
            </a:xfrm>
            <a:prstGeom prst="rect">
              <a:avLst/>
            </a:prstGeom>
          </p:spPr>
        </p:pic>
      </p:grpSp>
      <p:grpSp>
        <p:nvGrpSpPr>
          <p:cNvPr id="23" name="กลุ่ม 22"/>
          <p:cNvGrpSpPr/>
          <p:nvPr/>
        </p:nvGrpSpPr>
        <p:grpSpPr>
          <a:xfrm>
            <a:off x="2214554" y="523844"/>
            <a:ext cx="1785950" cy="1209675"/>
            <a:chOff x="2214554" y="523844"/>
            <a:chExt cx="1785950" cy="1209675"/>
          </a:xfrm>
        </p:grpSpPr>
        <p:sp>
          <p:nvSpPr>
            <p:cNvPr id="18" name="คลื่น 17"/>
            <p:cNvSpPr/>
            <p:nvPr/>
          </p:nvSpPr>
          <p:spPr>
            <a:xfrm>
              <a:off x="2714620" y="1095348"/>
              <a:ext cx="1285884" cy="571504"/>
            </a:xfrm>
            <a:prstGeom prst="wave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22" name="สี่เหลี่ยมผืนผ้า 21"/>
            <p:cNvSpPr/>
            <p:nvPr/>
          </p:nvSpPr>
          <p:spPr>
            <a:xfrm>
              <a:off x="2786058" y="1163588"/>
              <a:ext cx="1143008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th-TH" sz="28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H SarabunPSK" pitchFamily="34" charset="-34"/>
                  <a:cs typeface="TH SarabunPSK" pitchFamily="34" charset="-34"/>
                </a:rPr>
                <a:t>คำนำ</a:t>
              </a:r>
              <a:endParaRPr lang="th-TH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endParaRPr>
            </a:p>
          </p:txBody>
        </p:sp>
        <p:pic>
          <p:nvPicPr>
            <p:cNvPr id="20" name="รูปภาพ 19" descr="kapook_17378.gif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214554" y="523844"/>
              <a:ext cx="695325" cy="1209675"/>
            </a:xfrm>
            <a:prstGeom prst="rect">
              <a:avLst/>
            </a:prstGeom>
          </p:spPr>
        </p:pic>
      </p:grpSp>
      <p:sp>
        <p:nvSpPr>
          <p:cNvPr id="12" name="สี่เหลี่ยมผืนผ้า 11"/>
          <p:cNvSpPr/>
          <p:nvPr/>
        </p:nvSpPr>
        <p:spPr>
          <a:xfrm>
            <a:off x="785794" y="2952736"/>
            <a:ext cx="5500726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542925" algn="l"/>
              </a:tabLst>
            </a:pP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ชุดการเรียนการสอนรายวิชาสุขศึกษาและพลศึกษา เรื่อง การสร้างเสริมสุขภาพในวัยเรียน  สำหรับนักเรียนชั้นมัธยมศึกษาปีที่ ๒ 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หน่วยการเรียนรู้ที่ </a:t>
            </a:r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๗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ห่างไกล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ยาเสพติด</a:t>
            </a:r>
            <a:r>
              <a:rPr lang="th-TH" sz="1600" smtClean="0">
                <a:latin typeface="TH SarabunPSK" pitchFamily="34" charset="-34"/>
                <a:cs typeface="TH SarabunPSK" pitchFamily="34" charset="-34"/>
              </a:rPr>
              <a:t> สร้าง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ขึ้นประกอบด้วยเนื้อหา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สาระ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เกี่ยวกับการเปลี่ยนแปลงด้านร่างกาย จิตใจ อารมณ์ สังคม และสติปัญญา ในวัยรุ่น และปัจจัยที่มีผลกระทบต่อการเจริญเติบโตและพัฒนาการด้านร่างกาย จิตใจ อารมณ์ สังคม และสติปัญญา ในวัยรุ่น ตามหลักสูตรแกนกลางการศึกษา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ขั้นพื้นฐาน พุทธศักราช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๒๕๕๑  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42925" algn="l"/>
              </a:tabLst>
            </a:pP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ชุดการเรียนการสอนเล่ม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นี้  ได้นำเสนอเรื่องราวเกี่ยวกับ 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การสร้างเสริมสุขภาพในวัยเรียน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เพื่อ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เป็นแหล่งการเรียนรู้เพิ่มเติม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จากตำราเรียน มีคำถามทบทวนบทเรียน  มีแบบทดสอบก่อนเรียน  และแบบทดสอบหลังเรียน  ซึ่ง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นักเรียนสามารถเรียนรู้เนื้อหาสาระ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ได้ด้วยตนเอง ตามความสนใจและศักยภาพของนักเรียนเอง  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42925" algn="l"/>
              </a:tabLst>
            </a:pP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ผู้จัดทำมี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ความปรารถนาอย่างยิ่งที่จะให้ผู้ที่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ศึกษาชุดการเรียนการสอนเล่ม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นี้ ได้ผลบรรลุจุดมุ่งหมายทุกท่าน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379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สี่เหลี่ยมผืนผ้า 12"/>
          <p:cNvSpPr/>
          <p:nvPr/>
        </p:nvSpPr>
        <p:spPr>
          <a:xfrm>
            <a:off x="1014847" y="3099563"/>
            <a:ext cx="5292588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180975" algn="l"/>
                <a:tab pos="361950" algn="l"/>
                <a:tab pos="4686300" algn="l"/>
              </a:tabLst>
            </a:pP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เรื่อง		หน้า</a:t>
            </a:r>
            <a:endParaRPr lang="en-US" sz="1600" b="1" dirty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180975" algn="l"/>
                <a:tab pos="361950" algn="l"/>
                <a:tab pos="4752975" algn="l"/>
              </a:tabLst>
            </a:pP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คำแนะนำการ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ใช้สำหรับครู	๑</a:t>
            </a:r>
          </a:p>
          <a:p>
            <a:pPr>
              <a:tabLst>
                <a:tab pos="180975" algn="l"/>
                <a:tab pos="361950" algn="l"/>
                <a:tab pos="4752975" algn="l"/>
              </a:tabLst>
            </a:pP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คำแนะนำการใช้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สำหรับนักเรียน	๒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4752975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เป้าหมายการเรียนรู้	๓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4752975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มาตรฐานและตัวชี้วัด	๓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4752975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สาระสำคัญ	๓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4752975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สาระการเรียนรู้	๓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180975" algn="l"/>
                <a:tab pos="361950" algn="l"/>
                <a:tab pos="4752975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แบบทดสอบ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ก่อน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เรียน - หลังเรียน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๔</a:t>
            </a:r>
          </a:p>
          <a:p>
            <a:pPr>
              <a:tabLst>
                <a:tab pos="180975" algn="l"/>
                <a:tab pos="361950" algn="l"/>
                <a:tab pos="4752975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วิธีการบำบัดรักษาผู้ติดสารเสพติด	๗</a:t>
            </a:r>
          </a:p>
          <a:p>
            <a:pPr>
              <a:tabLst>
                <a:tab pos="180975" algn="l"/>
                <a:tab pos="361950" algn="l"/>
                <a:tab pos="4752975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ปัจจัยช่วยเหลือฟื้นฟูหลังการบำบัดรักษาผู้ติดสารเสพติด	๙</a:t>
            </a:r>
          </a:p>
          <a:p>
            <a:pPr>
              <a:tabLst>
                <a:tab pos="180975" algn="l"/>
                <a:tab pos="361950" algn="l"/>
                <a:tab pos="466090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แหล่งช่วยเหลือ บำบัดรักษา และฟื้นฟูผู้ติดสารเสพติด	๑๑</a:t>
            </a:r>
          </a:p>
          <a:p>
            <a:pPr>
              <a:tabLst>
                <a:tab pos="180975" algn="l"/>
                <a:tab pos="361950" algn="l"/>
                <a:tab pos="466090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บรรณานุกรม	๑๒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180975" algn="l"/>
                <a:tab pos="361950" algn="l"/>
                <a:tab pos="466090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เฉลย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แบบทดสอบก่อน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เรียน – หลังเรียน	๑๓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180975" algn="l"/>
                <a:tab pos="361950" algn="l"/>
                <a:tab pos="4752975" algn="l"/>
              </a:tabLst>
            </a:pP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		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6" name="รูปภาพ 5" descr="kapook_3525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430" y="2309794"/>
            <a:ext cx="2571768" cy="420385"/>
          </a:xfrm>
          <a:prstGeom prst="rect">
            <a:avLst/>
          </a:prstGeom>
        </p:spPr>
      </p:pic>
      <p:grpSp>
        <p:nvGrpSpPr>
          <p:cNvPr id="7" name="กลุ่ม 6"/>
          <p:cNvGrpSpPr/>
          <p:nvPr/>
        </p:nvGrpSpPr>
        <p:grpSpPr>
          <a:xfrm>
            <a:off x="2357430" y="523844"/>
            <a:ext cx="1785950" cy="1209675"/>
            <a:chOff x="2214554" y="523844"/>
            <a:chExt cx="1785950" cy="1209675"/>
          </a:xfrm>
        </p:grpSpPr>
        <p:sp>
          <p:nvSpPr>
            <p:cNvPr id="8" name="คลื่น 7"/>
            <p:cNvSpPr/>
            <p:nvPr/>
          </p:nvSpPr>
          <p:spPr>
            <a:xfrm>
              <a:off x="2714620" y="1095348"/>
              <a:ext cx="1285884" cy="571504"/>
            </a:xfrm>
            <a:prstGeom prst="wave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2" name="สี่เหลี่ยมผืนผ้า 11"/>
            <p:cNvSpPr/>
            <p:nvPr/>
          </p:nvSpPr>
          <p:spPr>
            <a:xfrm>
              <a:off x="2786058" y="1163588"/>
              <a:ext cx="1143008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th-TH" sz="28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H SarabunPSK" pitchFamily="34" charset="-34"/>
                  <a:cs typeface="TH SarabunPSK" pitchFamily="34" charset="-34"/>
                </a:rPr>
                <a:t>สารบัญ</a:t>
              </a:r>
              <a:endParaRPr lang="th-TH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endParaRPr>
            </a:p>
          </p:txBody>
        </p:sp>
        <p:pic>
          <p:nvPicPr>
            <p:cNvPr id="14" name="รูปภาพ 13" descr="kapook_17378.gif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214554" y="523844"/>
              <a:ext cx="695325" cy="1209675"/>
            </a:xfrm>
            <a:prstGeom prst="rect">
              <a:avLst/>
            </a:prstGeom>
          </p:spPr>
        </p:pic>
      </p:grpSp>
      <p:grpSp>
        <p:nvGrpSpPr>
          <p:cNvPr id="15" name="กลุ่ม 14"/>
          <p:cNvGrpSpPr/>
          <p:nvPr/>
        </p:nvGrpSpPr>
        <p:grpSpPr>
          <a:xfrm>
            <a:off x="2285992" y="8239148"/>
            <a:ext cx="2218553" cy="400050"/>
            <a:chOff x="2285992" y="8239148"/>
            <a:chExt cx="2218553" cy="400050"/>
          </a:xfrm>
        </p:grpSpPr>
        <p:pic>
          <p:nvPicPr>
            <p:cNvPr id="16" name="รูปภาพ 15" descr="the-than1111.gif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285992" y="8239148"/>
              <a:ext cx="752475" cy="400050"/>
            </a:xfrm>
            <a:prstGeom prst="rect">
              <a:avLst/>
            </a:prstGeom>
          </p:spPr>
        </p:pic>
        <p:pic>
          <p:nvPicPr>
            <p:cNvPr id="17" name="รูปภาพ 16" descr="the-than1111.gif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014020" y="8239148"/>
              <a:ext cx="752475" cy="400050"/>
            </a:xfrm>
            <a:prstGeom prst="rect">
              <a:avLst/>
            </a:prstGeom>
          </p:spPr>
        </p:pic>
        <p:pic>
          <p:nvPicPr>
            <p:cNvPr id="18" name="รูปภาพ 17" descr="the-than1111.gif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752070" y="8239148"/>
              <a:ext cx="752475" cy="4000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="" xmlns:p14="http://schemas.microsoft.com/office/powerpoint/2010/main" val="56379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Oval 99"/>
          <p:cNvSpPr>
            <a:spLocks noChangeArrowheads="1"/>
          </p:cNvSpPr>
          <p:nvPr/>
        </p:nvSpPr>
        <p:spPr bwMode="gray">
          <a:xfrm>
            <a:off x="5572140" y="666720"/>
            <a:ext cx="430488" cy="284379"/>
          </a:xfrm>
          <a:prstGeom prst="ellipse">
            <a:avLst/>
          </a:prstGeom>
          <a:ln/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๑</a:t>
            </a:r>
            <a:endParaRPr lang="en-US" sz="16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8" name="รูปภาพ 7" descr="kapook_3525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430" y="2309794"/>
            <a:ext cx="2571768" cy="420385"/>
          </a:xfrm>
          <a:prstGeom prst="rect">
            <a:avLst/>
          </a:prstGeom>
        </p:spPr>
      </p:pic>
      <p:grpSp>
        <p:nvGrpSpPr>
          <p:cNvPr id="22" name="กลุ่ม 21"/>
          <p:cNvGrpSpPr/>
          <p:nvPr/>
        </p:nvGrpSpPr>
        <p:grpSpPr>
          <a:xfrm>
            <a:off x="1000108" y="595282"/>
            <a:ext cx="4857784" cy="1209675"/>
            <a:chOff x="1500174" y="595282"/>
            <a:chExt cx="3500462" cy="1209675"/>
          </a:xfrm>
        </p:grpSpPr>
        <p:sp>
          <p:nvSpPr>
            <p:cNvPr id="12" name="คลื่น 11"/>
            <p:cNvSpPr/>
            <p:nvPr/>
          </p:nvSpPr>
          <p:spPr>
            <a:xfrm>
              <a:off x="2000240" y="1095348"/>
              <a:ext cx="3000396" cy="571504"/>
            </a:xfrm>
            <a:prstGeom prst="wave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pic>
          <p:nvPicPr>
            <p:cNvPr id="17" name="รูปภาพ 16" descr="kapook_17378.gif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00174" y="595282"/>
              <a:ext cx="695325" cy="1209675"/>
            </a:xfrm>
            <a:prstGeom prst="rect">
              <a:avLst/>
            </a:prstGeom>
          </p:spPr>
        </p:pic>
      </p:grpSp>
      <p:grpSp>
        <p:nvGrpSpPr>
          <p:cNvPr id="18" name="กลุ่ม 17"/>
          <p:cNvGrpSpPr/>
          <p:nvPr/>
        </p:nvGrpSpPr>
        <p:grpSpPr>
          <a:xfrm>
            <a:off x="2285992" y="8239148"/>
            <a:ext cx="2218553" cy="400050"/>
            <a:chOff x="2285992" y="8239148"/>
            <a:chExt cx="2218553" cy="400050"/>
          </a:xfrm>
        </p:grpSpPr>
        <p:pic>
          <p:nvPicPr>
            <p:cNvPr id="19" name="รูปภาพ 18" descr="the-than1111.gif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285992" y="8239148"/>
              <a:ext cx="752475" cy="400050"/>
            </a:xfrm>
            <a:prstGeom prst="rect">
              <a:avLst/>
            </a:prstGeom>
          </p:spPr>
        </p:pic>
        <p:pic>
          <p:nvPicPr>
            <p:cNvPr id="20" name="รูปภาพ 19" descr="the-than1111.gif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014020" y="8239148"/>
              <a:ext cx="752475" cy="400050"/>
            </a:xfrm>
            <a:prstGeom prst="rect">
              <a:avLst/>
            </a:prstGeom>
          </p:spPr>
        </p:pic>
        <p:pic>
          <p:nvPicPr>
            <p:cNvPr id="21" name="รูปภาพ 20" descr="the-than1111.gif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752070" y="8239148"/>
              <a:ext cx="752475" cy="400050"/>
            </a:xfrm>
            <a:prstGeom prst="rect">
              <a:avLst/>
            </a:prstGeom>
          </p:spPr>
        </p:pic>
      </p:grpSp>
      <p:sp>
        <p:nvSpPr>
          <p:cNvPr id="14" name="สี่เหลี่ยมผืนผ้า 13"/>
          <p:cNvSpPr/>
          <p:nvPr/>
        </p:nvSpPr>
        <p:spPr>
          <a:xfrm>
            <a:off x="2000240" y="1238224"/>
            <a:ext cx="374012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h-TH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คำแนะนำการใช้ชุดการเรียนการสอนสำหรับครู</a:t>
            </a:r>
            <a:endParaRPr lang="th-TH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857232" y="3024174"/>
            <a:ext cx="52925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จุดประสงค์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๑</a:t>
            </a: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.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เพื่อให้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นักเรียนได้ศึกษาค้นคว้าด้วยตนเอง  ทั้งนักเรียนที่เรียนดีและ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นักเรียนที่เรียน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ช้า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๒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. ใช้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ประกอบการสอนใน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แผนการจัดการเรียนรู้  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เพื่อนักเรียนจะได้ศึกษาหาค้นคว้า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ปฏิบัติ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กิจกรรม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การเรียนรู้ตาม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หลักสูตรที่กำหนด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๓. ชุดการเรียนการสอนนี้สา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มารถนำไปประเมินผลการสอนผลผ่าน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จุดประสงค์  กลุ่มสาระ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การเรียนรู้สุขศึกษาและพลศึกษาได้  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โดยประเมิน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จากแบบทดสอบ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en-US" sz="1600" dirty="0">
                <a:latin typeface="TH SarabunPSK" pitchFamily="34" charset="-34"/>
                <a:cs typeface="TH SarabunPSK" pitchFamily="34" charset="-34"/>
              </a:rPr>
              <a:t> </a:t>
            </a:r>
          </a:p>
          <a:p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วิธีใช้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๑. ศึกษาแผนการจัดการเรียนรู้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ซึ่งประกอบด้วยสาระการเรียนรู้  จุดประสงค์การเรียนรู้ 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เนื้อหา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กิจกรรมการเรียนรู้  สื่อการเรียนการสอน  การวัดผลประเมินผล 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ให้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เข้าใจ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๒. ชี้แจง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ให้นักเรียนอ่านคำแนะนำการ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ใช้ชุดการเรียนการสอนอย่าง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ละเอียด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และปฏิบัติตาม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ขั้นตอนจน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จบ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๓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. เตรียม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วัสดุอุปกรณ์ตามความเหมาะสมของกิจกรรม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๔. สังเกต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การปฏิบัติกิจกรรมของผู้เรียนตาม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ขั้นตอน 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ถ้านักเรียนคนใด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ศึกษาชุดการเรียนการสอน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แล้วยัง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ไม่เข้าใจ  ครูควรชี้แนะเสริมให้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นักเรียนได้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ฝึก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ปฏิบัติบ่อยๆ 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ทั้งที่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บ้าน และโรงเรียน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จะ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ทำให้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เข้าใจชุดการเรียนการสอนได้ดี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ยิ่งขึ้น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๕. ผล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การปฏิบัติกิจกรรมสามารถนำไป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ประกอบการพิจารณา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ผ่าน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จุดประสงค์โดยครูผู้สอน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๖. ประเมินผล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กิจกรรมตาม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ขั้นตอน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379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val 99"/>
          <p:cNvSpPr>
            <a:spLocks noChangeArrowheads="1"/>
          </p:cNvSpPr>
          <p:nvPr/>
        </p:nvSpPr>
        <p:spPr bwMode="gray">
          <a:xfrm>
            <a:off x="5572140" y="666720"/>
            <a:ext cx="430488" cy="284379"/>
          </a:xfrm>
          <a:prstGeom prst="ellipse">
            <a:avLst/>
          </a:prstGeom>
          <a:ln/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th-TH" sz="1600" dirty="0" smtClean="0">
                <a:latin typeface="Calibri" pitchFamily="34" charset="0"/>
                <a:cs typeface="+mj-cs"/>
              </a:rPr>
              <a:t> </a:t>
            </a:r>
            <a:r>
              <a:rPr lang="th-TH" sz="1600" dirty="0" smtClean="0">
                <a:solidFill>
                  <a:schemeClr val="tx1"/>
                </a:solidFill>
                <a:latin typeface="Calibri" pitchFamily="34" charset="0"/>
                <a:cs typeface="+mj-cs"/>
              </a:rPr>
              <a:t>๒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+mj-cs"/>
            </a:endParaRPr>
          </a:p>
        </p:txBody>
      </p:sp>
      <p:pic>
        <p:nvPicPr>
          <p:cNvPr id="8" name="รูปภาพ 7" descr="kapook_3525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4554" y="2595546"/>
            <a:ext cx="2571768" cy="420385"/>
          </a:xfrm>
          <a:prstGeom prst="rect">
            <a:avLst/>
          </a:prstGeom>
        </p:spPr>
      </p:pic>
      <p:sp>
        <p:nvSpPr>
          <p:cNvPr id="10" name="คลื่น 9"/>
          <p:cNvSpPr/>
          <p:nvPr/>
        </p:nvSpPr>
        <p:spPr>
          <a:xfrm>
            <a:off x="1142984" y="1666852"/>
            <a:ext cx="4857784" cy="571504"/>
          </a:xfrm>
          <a:prstGeom prst="wav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11" name="รูปภาพ 10" descr="kapook_17378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1546" y="1095348"/>
            <a:ext cx="695325" cy="1209675"/>
          </a:xfrm>
          <a:prstGeom prst="rect">
            <a:avLst/>
          </a:prstGeom>
        </p:spPr>
      </p:pic>
      <p:grpSp>
        <p:nvGrpSpPr>
          <p:cNvPr id="13" name="กลุ่ม 12"/>
          <p:cNvGrpSpPr/>
          <p:nvPr/>
        </p:nvGrpSpPr>
        <p:grpSpPr>
          <a:xfrm>
            <a:off x="2285992" y="8882090"/>
            <a:ext cx="2218553" cy="400050"/>
            <a:chOff x="2285992" y="8239148"/>
            <a:chExt cx="2218553" cy="400050"/>
          </a:xfrm>
        </p:grpSpPr>
        <p:pic>
          <p:nvPicPr>
            <p:cNvPr id="14" name="รูปภาพ 13" descr="the-than1111.gif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285992" y="8239148"/>
              <a:ext cx="752475" cy="400050"/>
            </a:xfrm>
            <a:prstGeom prst="rect">
              <a:avLst/>
            </a:prstGeom>
          </p:spPr>
        </p:pic>
        <p:pic>
          <p:nvPicPr>
            <p:cNvPr id="15" name="รูปภาพ 14" descr="the-than1111.gif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014020" y="8239148"/>
              <a:ext cx="752475" cy="400050"/>
            </a:xfrm>
            <a:prstGeom prst="rect">
              <a:avLst/>
            </a:prstGeom>
          </p:spPr>
        </p:pic>
        <p:pic>
          <p:nvPicPr>
            <p:cNvPr id="19" name="รูปภาพ 18" descr="the-than1111.gif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752070" y="8239148"/>
              <a:ext cx="752475" cy="400050"/>
            </a:xfrm>
            <a:prstGeom prst="rect">
              <a:avLst/>
            </a:prstGeom>
          </p:spPr>
        </p:pic>
      </p:grpSp>
      <p:sp>
        <p:nvSpPr>
          <p:cNvPr id="24" name="สี่เหลี่ยมผืนผ้า 23"/>
          <p:cNvSpPr/>
          <p:nvPr/>
        </p:nvSpPr>
        <p:spPr>
          <a:xfrm>
            <a:off x="1785926" y="1809728"/>
            <a:ext cx="416011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h-TH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คำแนะนำการใช้ชุดการเรียนการสอนสำหรับนักเรียน</a:t>
            </a:r>
            <a:endParaRPr lang="th-TH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1000108" y="3309926"/>
            <a:ext cx="5292588" cy="4770537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จุดประสงค์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๑. เพื่อให้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นักเรียนได้ศึกษาค้นคว้าด้วยตนเอง  สามารถนำความรู้ที่ได้จากการอ่าน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และ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การ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ฝึกปฏิบัติไปใช้ในชีวิตประจำวัน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๒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. นักเรียน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ปฏิบัติงานได้อย่างถูกต้อง  มีความรู้  ความสามารถเหมาะสมกับวัย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en-US" sz="1600" dirty="0">
                <a:latin typeface="TH SarabunPSK" pitchFamily="34" charset="-34"/>
                <a:cs typeface="TH SarabunPSK" pitchFamily="34" charset="-34"/>
              </a:rPr>
              <a:t> </a:t>
            </a:r>
          </a:p>
          <a:p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วิธีใช้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๑. ศึกษา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เนื้อหาและกิจกรรม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ในชุดการเรียนการสอน  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นักเรียนจะทราบว่า  เมื่อ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เรียนจบ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ทุกบทเรียน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แล้วจะสามารถปฏิบัติกิจกรรมใดได้บ้าง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๒. ทำแบบทดสอบก่อน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เรียน ตามความเข้าใจของ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ตนเองแม้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คำตอบ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ผิดก็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ไม่เป็นไร 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นักเรียน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ต้อง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ศึกษาบทเรียนจนจบทุกตอนแล้วจะสามารถ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ตอบคำถาม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ได้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ถูกต้อง  ในขั้นตอน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สุดท้าย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๓. ชุดการเรียนการสอนนี้เส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นอเนื้อเรื่องเป็น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ส่วนย่อยๆ 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บรรจุ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ลงเนื้อหาตามลำดับต่อเนื่องกัน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ไป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๔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. ในบางเนื้อหาจะมี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คำถาม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ง่ายๆ 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เพื่อเป็นการซักซ้อมความเข้าใจให้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นักเรียนปฏิบัติ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ตาม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คำสั่ง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ตอบคำถามแล้วตรวจคำตอบในหน้าต่อไป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๕. ถ้า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นักเรียนตอบคำถามถูก  แสดงว่าเข้าใจดีแล้ว  ให้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อ่านเนื้อหาต่อไป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ได้ 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แต่ถ้าตอบ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คำถาม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ผิด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ต้องกลับไป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อ่านเนื้อหาเดิมให้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เข้าใจ  ตอบคำถามอีก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ครั้งจนตอบถูก  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แล้วจึง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อ่านเนื้อหาต่อไป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๖. ไม่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ควรดู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คำตอบก่อนตอบคำถาม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เป็นอันขาด  เพราะจะทำให้นักเรียนไม่เข้าใจ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บทเรียน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อย่าง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แท้จริง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๗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. บาง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บทเรียนมีคำแนะนำให้นักเรียนไปฝึกปฏิบัติด้วย  นักเรียนต้องลอง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ปฏิบัติให้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ได้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ตาม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คำแนะนำ  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จะทำให้เกิดความรู้และเข้าใจได้ดี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ยิ่งขึ้น</a:t>
            </a:r>
            <a:endParaRPr lang="en-US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379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1142984" y="1238224"/>
            <a:ext cx="5286412" cy="6247864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softEdge rad="63500"/>
          </a:effectLst>
        </p:spPr>
        <p:txBody>
          <a:bodyPr wrap="square">
            <a:spAutoFit/>
          </a:bodyPr>
          <a:lstStyle/>
          <a:p>
            <a:r>
              <a:rPr lang="th-TH" sz="1600" b="1" dirty="0" smtClean="0">
                <a:ln>
                  <a:solidFill>
                    <a:srgbClr val="0000CC"/>
                  </a:solidFill>
                </a:ln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๑. เป้าหมายการเรียนรู้</a:t>
            </a: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 ระบุวิธีการ ปัจจัยและแหล่งที่ช่วยเหลือฟื้นฟูผู้ติดสารเสพติด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42925" algn="l"/>
              </a:tabLst>
            </a:pPr>
            <a:endParaRPr lang="th-TH" sz="1600" b="1" dirty="0" smtClean="0"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b="1" dirty="0" smtClean="0">
                <a:ln>
                  <a:solidFill>
                    <a:srgbClr val="FF0066"/>
                  </a:solidFill>
                </a:ln>
                <a:latin typeface="TH SarabunPSK" pitchFamily="34" charset="-34"/>
                <a:cs typeface="TH SarabunPSK" pitchFamily="34" charset="-34"/>
              </a:rPr>
              <a:t>๒. มาตรฐานและตัวชี้วัด</a:t>
            </a:r>
            <a:endParaRPr lang="en-US" sz="1600" dirty="0" smtClean="0">
              <a:ln>
                <a:solidFill>
                  <a:srgbClr val="FF0066"/>
                </a:solidFill>
              </a:ln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34988" algn="l"/>
              </a:tabLst>
            </a:pP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	มาตรฐาน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พ ๕.๑ ป้องกันและหลีกเลี่ยงปัจจัยเสี่ยง พฤติกรรมเสี่ยงต่อสุขภาพ  อุบัติเหตุ  การใช้ยา  สารเสพติดและความรุนแรง</a:t>
            </a:r>
          </a:p>
          <a:p>
            <a:pPr>
              <a:tabLst>
                <a:tab pos="361950" algn="l"/>
              </a:tabLst>
            </a:pPr>
            <a:r>
              <a:rPr lang="th-TH" sz="1600" b="1" dirty="0" smtClean="0">
                <a:effectLst>
                  <a:outerShdw blurRad="50800" dist="50800" dir="5400000" algn="ctr" rotWithShape="0">
                    <a:srgbClr val="FF3300"/>
                  </a:outerShdw>
                </a:effectLst>
                <a:latin typeface="TH SarabunPSK" pitchFamily="34" charset="-34"/>
                <a:cs typeface="TH SarabunPSK" pitchFamily="34" charset="-34"/>
              </a:rPr>
              <a:t>	ตัวชี้วัด </a:t>
            </a:r>
            <a:r>
              <a:rPr lang="en-US" sz="1600" b="1" dirty="0" smtClean="0">
                <a:effectLst>
                  <a:outerShdw blurRad="50800" dist="50800" dir="5400000" algn="ctr" rotWithShape="0">
                    <a:srgbClr val="FF3300"/>
                  </a:outerShdw>
                </a:effectLst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1600" b="1" dirty="0" smtClean="0">
                <a:effectLst>
                  <a:outerShdw blurRad="50800" dist="50800" dir="5400000" algn="ctr" rotWithShape="0">
                    <a:srgbClr val="FF3300"/>
                  </a:outerShdw>
                </a:effectLst>
                <a:latin typeface="TH SarabunPSK" pitchFamily="34" charset="-34"/>
                <a:cs typeface="TH SarabunPSK" pitchFamily="34" charset="-34"/>
              </a:rPr>
              <a:t>สิ่งที่ผู้เรียนพึงรู้และปฏิบัติได้</a:t>
            </a:r>
            <a:endParaRPr lang="en-US" sz="1600" dirty="0" smtClean="0">
              <a:effectLst>
                <a:outerShdw blurRad="50800" dist="50800" dir="5400000" algn="ctr" rotWithShape="0">
                  <a:srgbClr val="FF3300"/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3498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 ระบุวิธีการ ปัจจัยและแหล่งที่ช่วยเหลือฟื้นฟูผู้ติดสารเสพติด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 lvl="0">
              <a:tabLst>
                <a:tab pos="534988" algn="l"/>
              </a:tabLst>
            </a:pPr>
            <a:endParaRPr lang="th-TH" sz="1600" b="1" dirty="0" smtClean="0"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b="1" dirty="0" smtClean="0">
                <a:ln>
                  <a:solidFill>
                    <a:srgbClr val="33CC33"/>
                  </a:solidFill>
                </a:ln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๓. สาระสำคัญ</a:t>
            </a:r>
          </a:p>
          <a:p>
            <a:pPr>
              <a:tabLst>
                <a:tab pos="53498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 ปัญหาการติดสารเสพติดนับเป็นปัญหาสาธารณสุขที่สำคัญระดับประเทศ ซึ่งทวีความรุนแรงมากขึ้นตามลำดับ สถานการณ์การแพร่ระบาดของสารเสพติดในประเทศไทยโดยเฉพาะ</a:t>
            </a:r>
          </a:p>
          <a:p>
            <a:pPr>
              <a:tabLst>
                <a:tab pos="53498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ในกลุ่มวัยเรียนและวัยรุ่นมีแนวโน้มสูงขึ้น พิษภัยและอันตรายของสารเสพติดทุกประเภทส่งผลกระทบต่อสุขภาพของผู้ใช้สารเสพติดเอง ครอบครัว เศรษฐกิจ สังคม และประเทศชาติ ดังนั้น</a:t>
            </a:r>
          </a:p>
          <a:p>
            <a:pPr>
              <a:tabLst>
                <a:tab pos="53498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การเรียนรู้ถึงอันตรายและผลกระทบของสารเสพติด วิธีการบำบัดรักษา ปัจจัยช่วยเหลือฟื้นฟู</a:t>
            </a:r>
          </a:p>
          <a:p>
            <a:pPr>
              <a:tabLst>
                <a:tab pos="53498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ผู้เสพและผู้ติดสารเสพติด ตลอดจนแหล่งที่ให้ความช่วยเหลือ ให้คำปรึกษาฟื้นฟูผู้เสพและผู้ติด</a:t>
            </a:r>
          </a:p>
          <a:p>
            <a:pPr>
              <a:tabLst>
                <a:tab pos="53498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สารเสพติด จะทำให้นักเรียนสามารถนำความรู้ไปใช้ในการป้องกันตนเองและนำไปให้คำแนะนำผู้อื่นได้</a:t>
            </a:r>
            <a:endParaRPr lang="th-TH" sz="1600" b="1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34988" algn="l"/>
              </a:tabLst>
            </a:pPr>
            <a:endParaRPr lang="th-TH" sz="1600" b="1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b="1" dirty="0" smtClean="0">
                <a:ln>
                  <a:solidFill>
                    <a:schemeClr val="tx1"/>
                  </a:solidFill>
                </a:ln>
                <a:effectLst>
                  <a:outerShdw blurRad="50800" dist="50800" dir="5400000" algn="ctr" rotWithShape="0">
                    <a:srgbClr val="7030A0"/>
                  </a:outerShdw>
                </a:effectLst>
                <a:latin typeface="TH SarabunPSK" pitchFamily="34" charset="-34"/>
                <a:cs typeface="TH SarabunPSK" pitchFamily="34" charset="-34"/>
              </a:rPr>
              <a:t>๔. สาระการเรียนรู้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๑. สถานการณ์การแพร่ระบาดของสารเสพติด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๒. อันตรายและผลกระทบของสารเสพติด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๓. วิธีการบำบัดรักษา ปัจจัยช่วยเหลือฟื้นฟูผู้ติดสารเสพติด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๔. แหล่งช่วยเหลือและฟื้นฟูผู้ติดสารเสพติด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39750" algn="l"/>
              </a:tabLst>
            </a:pPr>
            <a:endParaRPr lang="th-TH" sz="1600" dirty="0" smtClean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Oval 99"/>
          <p:cNvSpPr>
            <a:spLocks noChangeArrowheads="1"/>
          </p:cNvSpPr>
          <p:nvPr/>
        </p:nvSpPr>
        <p:spPr bwMode="gray">
          <a:xfrm>
            <a:off x="5572140" y="666720"/>
            <a:ext cx="430488" cy="284379"/>
          </a:xfrm>
          <a:prstGeom prst="ellipse">
            <a:avLst/>
          </a:prstGeom>
          <a:ln/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th-TH" sz="1600" dirty="0" smtClean="0">
                <a:latin typeface="Calibri" pitchFamily="34" charset="0"/>
                <a:cs typeface="+mj-cs"/>
              </a:rPr>
              <a:t> </a:t>
            </a:r>
            <a:r>
              <a:rPr lang="th-TH" sz="1600" dirty="0" smtClean="0">
                <a:solidFill>
                  <a:schemeClr val="tx1"/>
                </a:solidFill>
                <a:latin typeface="Calibri" pitchFamily="34" charset="0"/>
                <a:cs typeface="+mj-cs"/>
              </a:rPr>
              <a:t>๓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+mj-cs"/>
            </a:endParaRPr>
          </a:p>
        </p:txBody>
      </p:sp>
      <p:pic>
        <p:nvPicPr>
          <p:cNvPr id="1026" name="Picture 13" descr="http://t2.gstatic.com/images?q=tbn:ANd9GcQAJg-9YXEqWL8d5zM3NO_YCFP424EpRrqzy7wyhCKQ9kOoLx1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30" y="7524768"/>
            <a:ext cx="2252661" cy="16873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สี่เหลี่ยมผืนผ้า 2"/>
          <p:cNvSpPr/>
          <p:nvPr/>
        </p:nvSpPr>
        <p:spPr>
          <a:xfrm>
            <a:off x="1071546" y="2309794"/>
            <a:ext cx="478634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600" b="1" u="sng" dirty="0" smtClean="0">
                <a:latin typeface="TH SarabunPSK" pitchFamily="34" charset="-34"/>
                <a:cs typeface="TH SarabunPSK" pitchFamily="34" charset="-34"/>
              </a:rPr>
              <a:t>คำชี้แจง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ให้นักเรียนทำเครื่องหมาย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  <a:sym typeface="Wingdings"/>
              </a:rPr>
              <a:t>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  <a:sym typeface="Wingdings 2"/>
              </a:rPr>
              <a:t>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ลงในตัวเลือก ก. ข. ค. และ ง.  ที่ถูกต้องที่สุด</a:t>
            </a:r>
          </a:p>
        </p:txBody>
      </p:sp>
      <p:sp>
        <p:nvSpPr>
          <p:cNvPr id="7" name="Oval 99"/>
          <p:cNvSpPr>
            <a:spLocks noChangeArrowheads="1"/>
          </p:cNvSpPr>
          <p:nvPr/>
        </p:nvSpPr>
        <p:spPr bwMode="gray">
          <a:xfrm>
            <a:off x="5572140" y="666720"/>
            <a:ext cx="430488" cy="284379"/>
          </a:xfrm>
          <a:prstGeom prst="ellipse">
            <a:avLst/>
          </a:prstGeom>
          <a:ln/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th-TH" sz="1600" dirty="0" smtClean="0">
                <a:latin typeface="Calibri" pitchFamily="34" charset="0"/>
                <a:cs typeface="+mj-cs"/>
              </a:rPr>
              <a:t> </a:t>
            </a:r>
            <a:r>
              <a:rPr lang="th-TH" sz="1600" dirty="0" smtClean="0">
                <a:solidFill>
                  <a:schemeClr val="tx1"/>
                </a:solidFill>
                <a:latin typeface="Calibri" pitchFamily="34" charset="0"/>
                <a:cs typeface="+mj-cs"/>
              </a:rPr>
              <a:t>๔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+mj-cs"/>
            </a:endParaRP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1214422" y="2881298"/>
            <a:ext cx="5143536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  <a:tab pos="539750" algn="l"/>
                <a:tab pos="720725" algn="l"/>
                <a:tab pos="900113" algn="l"/>
                <a:tab pos="107950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  <a:tab pos="2700338" algn="l"/>
                <a:tab pos="2879725" algn="l"/>
                <a:tab pos="3060700" algn="l"/>
                <a:tab pos="3240088" algn="l"/>
                <a:tab pos="3421063" algn="l"/>
                <a:tab pos="3600450" algn="l"/>
                <a:tab pos="3781425" algn="l"/>
                <a:tab pos="3960813" algn="l"/>
                <a:tab pos="4140200" algn="l"/>
                <a:tab pos="4321175" algn="l"/>
                <a:tab pos="4500563" algn="l"/>
                <a:tab pos="4679950" algn="l"/>
                <a:tab pos="4860925" algn="l"/>
                <a:tab pos="5040313" algn="l"/>
                <a:tab pos="5221288" algn="l"/>
                <a:tab pos="5400675" algn="l"/>
              </a:tabLst>
            </a:pPr>
            <a:r>
              <a:rPr lang="th-TH" sz="1600" dirty="0" smtClean="0">
                <a:latin typeface="TH SarabunPSK" pitchFamily="34" charset="-34"/>
                <a:ea typeface="Times New Roman"/>
                <a:cs typeface="TH SarabunPSK" pitchFamily="34" charset="-34"/>
              </a:rPr>
              <a:t>๑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.</a:t>
            </a:r>
            <a:r>
              <a:rPr kumimoji="0" lang="th-TH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 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ข้อใดเป็นวงจรการแพร่ระบาดของ</a:t>
            </a:r>
            <a:r>
              <a:rPr kumimoji="0" lang="th-TH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ยาเสพติด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  <a:tab pos="539750" algn="l"/>
                <a:tab pos="720725" algn="l"/>
                <a:tab pos="900113" algn="l"/>
                <a:tab pos="107950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  <a:tab pos="2700338" algn="l"/>
                <a:tab pos="2879725" algn="l"/>
                <a:tab pos="3060700" algn="l"/>
                <a:tab pos="3240088" algn="l"/>
                <a:tab pos="3421063" algn="l"/>
                <a:tab pos="3600450" algn="l"/>
                <a:tab pos="3781425" algn="l"/>
                <a:tab pos="3960813" algn="l"/>
                <a:tab pos="4140200" algn="l"/>
                <a:tab pos="4321175" algn="l"/>
                <a:tab pos="4500563" algn="l"/>
                <a:tab pos="4679950" algn="l"/>
                <a:tab pos="4860925" algn="l"/>
                <a:tab pos="5040313" algn="l"/>
                <a:tab pos="5221288" algn="l"/>
                <a:tab pos="5400675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ก.	ผู้ซื้อ  ผู้ขาย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  <a:tab pos="539750" algn="l"/>
                <a:tab pos="720725" algn="l"/>
                <a:tab pos="900113" algn="l"/>
                <a:tab pos="107950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  <a:tab pos="2700338" algn="l"/>
                <a:tab pos="2879725" algn="l"/>
                <a:tab pos="3060700" algn="l"/>
                <a:tab pos="3240088" algn="l"/>
                <a:tab pos="3421063" algn="l"/>
                <a:tab pos="3600450" algn="l"/>
                <a:tab pos="3781425" algn="l"/>
                <a:tab pos="3960813" algn="l"/>
                <a:tab pos="4140200" algn="l"/>
                <a:tab pos="4321175" algn="l"/>
                <a:tab pos="4500563" algn="l"/>
                <a:tab pos="4679950" algn="l"/>
                <a:tab pos="4860925" algn="l"/>
                <a:tab pos="5040313" algn="l"/>
                <a:tab pos="5221288" algn="l"/>
                <a:tab pos="5400675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ข.	ผู้ขาย  ผู้ส่งยา  ผู้ติดสาร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  <a:tab pos="539750" algn="l"/>
                <a:tab pos="720725" algn="l"/>
                <a:tab pos="900113" algn="l"/>
                <a:tab pos="107950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  <a:tab pos="2700338" algn="l"/>
                <a:tab pos="2879725" algn="l"/>
                <a:tab pos="3060700" algn="l"/>
                <a:tab pos="3240088" algn="l"/>
                <a:tab pos="3421063" algn="l"/>
                <a:tab pos="3600450" algn="l"/>
                <a:tab pos="3781425" algn="l"/>
                <a:tab pos="3960813" algn="l"/>
                <a:tab pos="4140200" algn="l"/>
                <a:tab pos="4321175" algn="l"/>
                <a:tab pos="4500563" algn="l"/>
                <a:tab pos="4679950" algn="l"/>
                <a:tab pos="4860925" algn="l"/>
                <a:tab pos="5040313" algn="l"/>
                <a:tab pos="5221288" algn="l"/>
                <a:tab pos="5400675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ค.	ผู้ขายรายใหญ่  ผู้ขายรายย่อย  ผู้ติดสาร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  <a:tab pos="539750" algn="l"/>
                <a:tab pos="720725" algn="l"/>
                <a:tab pos="900113" algn="l"/>
                <a:tab pos="107950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  <a:tab pos="2700338" algn="l"/>
                <a:tab pos="2879725" algn="l"/>
                <a:tab pos="3060700" algn="l"/>
                <a:tab pos="3240088" algn="l"/>
                <a:tab pos="3421063" algn="l"/>
                <a:tab pos="3600450" algn="l"/>
                <a:tab pos="3781425" algn="l"/>
                <a:tab pos="3960813" algn="l"/>
                <a:tab pos="4140200" algn="l"/>
                <a:tab pos="4321175" algn="l"/>
                <a:tab pos="4500563" algn="l"/>
                <a:tab pos="4679950" algn="l"/>
                <a:tab pos="4860925" algn="l"/>
                <a:tab pos="5040313" algn="l"/>
                <a:tab pos="5221288" algn="l"/>
                <a:tab pos="5400675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ง.	ผู้แทนจำหน่าย ผู้ขายรายย่อย  ผู้ติดสาร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  <a:tab pos="539750" algn="l"/>
                <a:tab pos="720725" algn="l"/>
                <a:tab pos="900113" algn="l"/>
                <a:tab pos="107950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  <a:tab pos="2700338" algn="l"/>
                <a:tab pos="2879725" algn="l"/>
                <a:tab pos="3060700" algn="l"/>
                <a:tab pos="3240088" algn="l"/>
                <a:tab pos="3421063" algn="l"/>
                <a:tab pos="3600450" algn="l"/>
                <a:tab pos="3781425" algn="l"/>
                <a:tab pos="3960813" algn="l"/>
                <a:tab pos="4140200" algn="l"/>
                <a:tab pos="4321175" algn="l"/>
                <a:tab pos="4500563" algn="l"/>
                <a:tab pos="4679950" algn="l"/>
                <a:tab pos="4860925" algn="l"/>
                <a:tab pos="5040313" algn="l"/>
                <a:tab pos="5221288" algn="l"/>
                <a:tab pos="5400675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๒.</a:t>
            </a:r>
            <a:r>
              <a:rPr kumimoji="0" lang="th-TH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 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ข้อใด</a:t>
            </a: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ไม่ใช่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รูปแบบการฟื้นฟูผู้ติดสารเสพติด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  <a:tab pos="539750" algn="l"/>
                <a:tab pos="720725" algn="l"/>
                <a:tab pos="900113" algn="l"/>
                <a:tab pos="107950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  <a:tab pos="2700338" algn="l"/>
                <a:tab pos="2879725" algn="l"/>
                <a:tab pos="3060700" algn="l"/>
                <a:tab pos="3240088" algn="l"/>
                <a:tab pos="3421063" algn="l"/>
                <a:tab pos="3600450" algn="l"/>
                <a:tab pos="3781425" algn="l"/>
                <a:tab pos="3960813" algn="l"/>
                <a:tab pos="4140200" algn="l"/>
                <a:tab pos="4321175" algn="l"/>
                <a:tab pos="4500563" algn="l"/>
                <a:tab pos="4679950" algn="l"/>
                <a:tab pos="4860925" algn="l"/>
                <a:tab pos="5040313" algn="l"/>
                <a:tab pos="5221288" algn="l"/>
                <a:tab pos="5400675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ก.	การบำบัดแบบจิตอาสา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  <a:tab pos="539750" algn="l"/>
                <a:tab pos="720725" algn="l"/>
                <a:tab pos="900113" algn="l"/>
                <a:tab pos="107950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  <a:tab pos="2700338" algn="l"/>
                <a:tab pos="2879725" algn="l"/>
                <a:tab pos="3060700" algn="l"/>
                <a:tab pos="3240088" algn="l"/>
                <a:tab pos="3421063" algn="l"/>
                <a:tab pos="3600450" algn="l"/>
                <a:tab pos="3781425" algn="l"/>
                <a:tab pos="3960813" algn="l"/>
                <a:tab pos="4140200" algn="l"/>
                <a:tab pos="4321175" algn="l"/>
                <a:tab pos="4500563" algn="l"/>
                <a:tab pos="4679950" algn="l"/>
                <a:tab pos="4860925" algn="l"/>
                <a:tab pos="5040313" algn="l"/>
                <a:tab pos="5221288" algn="l"/>
                <a:tab pos="5400675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ข.	การบำบัดฟื้นฟูแบบจิราสา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  <a:tab pos="539750" algn="l"/>
                <a:tab pos="720725" algn="l"/>
                <a:tab pos="900113" algn="l"/>
                <a:tab pos="107950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  <a:tab pos="2700338" algn="l"/>
                <a:tab pos="2879725" algn="l"/>
                <a:tab pos="3060700" algn="l"/>
                <a:tab pos="3240088" algn="l"/>
                <a:tab pos="3421063" algn="l"/>
                <a:tab pos="3600450" algn="l"/>
                <a:tab pos="3781425" algn="l"/>
                <a:tab pos="3960813" algn="l"/>
                <a:tab pos="4140200" algn="l"/>
                <a:tab pos="4321175" algn="l"/>
                <a:tab pos="4500563" algn="l"/>
                <a:tab pos="4679950" algn="l"/>
                <a:tab pos="4860925" algn="l"/>
                <a:tab pos="5040313" algn="l"/>
                <a:tab pos="5221288" algn="l"/>
                <a:tab pos="5400675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ค.	การฟื้นฟูผู้ติดสารเสพติดแบบเข้มข้นทางสายใหม่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  <a:tab pos="539750" algn="l"/>
                <a:tab pos="720725" algn="l"/>
                <a:tab pos="900113" algn="l"/>
                <a:tab pos="107950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  <a:tab pos="2700338" algn="l"/>
                <a:tab pos="2879725" algn="l"/>
                <a:tab pos="3060700" algn="l"/>
                <a:tab pos="3240088" algn="l"/>
                <a:tab pos="3421063" algn="l"/>
                <a:tab pos="3600450" algn="l"/>
                <a:tab pos="3781425" algn="l"/>
                <a:tab pos="3960813" algn="l"/>
                <a:tab pos="4140200" algn="l"/>
                <a:tab pos="4321175" algn="l"/>
                <a:tab pos="4500563" algn="l"/>
                <a:tab pos="4679950" algn="l"/>
                <a:tab pos="4860925" algn="l"/>
                <a:tab pos="5040313" algn="l"/>
                <a:tab pos="5221288" algn="l"/>
                <a:tab pos="5400675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ง.	การฟื้นฟูแบบผู้ป่วยนอกตามรูปแบบกาย จิต สังคมบำบัด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  <a:tab pos="539750" algn="l"/>
                <a:tab pos="720725" algn="l"/>
                <a:tab pos="900113" algn="l"/>
                <a:tab pos="107950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  <a:tab pos="2700338" algn="l"/>
                <a:tab pos="2879725" algn="l"/>
                <a:tab pos="3060700" algn="l"/>
                <a:tab pos="3240088" algn="l"/>
                <a:tab pos="3421063" algn="l"/>
                <a:tab pos="3600450" algn="l"/>
                <a:tab pos="3781425" algn="l"/>
                <a:tab pos="3960813" algn="l"/>
                <a:tab pos="4140200" algn="l"/>
                <a:tab pos="4321175" algn="l"/>
                <a:tab pos="4500563" algn="l"/>
                <a:tab pos="4679950" algn="l"/>
                <a:tab pos="4860925" algn="l"/>
                <a:tab pos="5040313" algn="l"/>
                <a:tab pos="5221288" algn="l"/>
                <a:tab pos="5400675" algn="l"/>
              </a:tabLst>
            </a:pPr>
            <a:r>
              <a:rPr lang="th-TH" sz="1600" dirty="0" smtClean="0">
                <a:latin typeface="TH SarabunPSK" pitchFamily="34" charset="-34"/>
                <a:ea typeface="Times New Roman"/>
                <a:cs typeface="TH SarabunPSK" pitchFamily="34" charset="-34"/>
              </a:rPr>
              <a:t>๓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.</a:t>
            </a:r>
            <a:r>
              <a:rPr kumimoji="0" lang="th-TH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 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ข้อใดกล่าวถึงรูปแบบการฟื้นฟูผู้ติดสารเสพติดแบบชุมชนบำบัดได้อย่างถูกต้อง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  <a:tab pos="539750" algn="l"/>
                <a:tab pos="720725" algn="l"/>
                <a:tab pos="900113" algn="l"/>
                <a:tab pos="107950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  <a:tab pos="2700338" algn="l"/>
                <a:tab pos="2879725" algn="l"/>
                <a:tab pos="3060700" algn="l"/>
                <a:tab pos="3240088" algn="l"/>
                <a:tab pos="3421063" algn="l"/>
                <a:tab pos="3600450" algn="l"/>
                <a:tab pos="3781425" algn="l"/>
                <a:tab pos="3960813" algn="l"/>
                <a:tab pos="4140200" algn="l"/>
                <a:tab pos="4321175" algn="l"/>
                <a:tab pos="4500563" algn="l"/>
                <a:tab pos="4679950" algn="l"/>
                <a:tab pos="4860925" algn="l"/>
                <a:tab pos="5040313" algn="l"/>
                <a:tab pos="5221288" algn="l"/>
                <a:tab pos="5400675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ก.	นำครอบครัวเข้ามามีส่วนร่วมในกระบวนการบำบัดฟื้นฟู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  <a:tab pos="539750" algn="l"/>
                <a:tab pos="720725" algn="l"/>
                <a:tab pos="900113" algn="l"/>
                <a:tab pos="107950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  <a:tab pos="2700338" algn="l"/>
                <a:tab pos="2879725" algn="l"/>
                <a:tab pos="3060700" algn="l"/>
                <a:tab pos="3240088" algn="l"/>
                <a:tab pos="3421063" algn="l"/>
                <a:tab pos="3600450" algn="l"/>
                <a:tab pos="3781425" algn="l"/>
                <a:tab pos="3960813" algn="l"/>
                <a:tab pos="4140200" algn="l"/>
                <a:tab pos="4321175" algn="l"/>
                <a:tab pos="4500563" algn="l"/>
                <a:tab pos="4679950" algn="l"/>
                <a:tab pos="4860925" algn="l"/>
                <a:tab pos="5040313" algn="l"/>
                <a:tab pos="5221288" algn="l"/>
                <a:tab pos="5400675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ข.	ให้ผู้ติดสารเสพติดมารายงานตัวที่สำนักงานคุมประพฤติเป็นประจำ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  <a:tab pos="539750" algn="l"/>
                <a:tab pos="720725" algn="l"/>
                <a:tab pos="900113" algn="l"/>
                <a:tab pos="107950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  <a:tab pos="2700338" algn="l"/>
                <a:tab pos="2879725" algn="l"/>
                <a:tab pos="3060700" algn="l"/>
                <a:tab pos="3240088" algn="l"/>
                <a:tab pos="3421063" algn="l"/>
                <a:tab pos="3600450" algn="l"/>
                <a:tab pos="3781425" algn="l"/>
                <a:tab pos="3960813" algn="l"/>
                <a:tab pos="4140200" algn="l"/>
                <a:tab pos="4321175" algn="l"/>
                <a:tab pos="4500563" algn="l"/>
                <a:tab pos="4679950" algn="l"/>
                <a:tab pos="4860925" algn="l"/>
                <a:tab pos="5040313" algn="l"/>
                <a:tab pos="5221288" algn="l"/>
                <a:tab pos="5400675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ค.	สร้างชุมชนจำลองให้ผู้เลิกสารเสพติดมาอยู่รวมกัน เพื่อให้เปลี่ยนแปลง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  <a:tab pos="539750" algn="l"/>
                <a:tab pos="720725" algn="l"/>
                <a:tab pos="900113" algn="l"/>
                <a:tab pos="107950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  <a:tab pos="2700338" algn="l"/>
                <a:tab pos="2879725" algn="l"/>
                <a:tab pos="3060700" algn="l"/>
                <a:tab pos="3240088" algn="l"/>
                <a:tab pos="3421063" algn="l"/>
                <a:tab pos="3600450" algn="l"/>
                <a:tab pos="3781425" algn="l"/>
                <a:tab pos="3960813" algn="l"/>
                <a:tab pos="4140200" algn="l"/>
                <a:tab pos="4321175" algn="l"/>
                <a:tab pos="4500563" algn="l"/>
                <a:tab pos="4679950" algn="l"/>
                <a:tab pos="4860925" algn="l"/>
                <a:tab pos="5040313" algn="l"/>
                <a:tab pos="5221288" algn="l"/>
                <a:tab pos="5400675" algn="l"/>
              </a:tabLst>
            </a:pPr>
            <a:r>
              <a:rPr lang="th-TH" sz="1600" dirty="0" smtClean="0">
                <a:latin typeface="TH SarabunPSK" pitchFamily="34" charset="-34"/>
                <a:ea typeface="Times New Roman"/>
                <a:cs typeface="TH SarabunPSK" pitchFamily="34" charset="-34"/>
              </a:rPr>
              <a:t>	    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และพัฒนาตนเองได้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  <a:tab pos="539750" algn="l"/>
                <a:tab pos="720725" algn="l"/>
                <a:tab pos="900113" algn="l"/>
                <a:tab pos="107950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  <a:tab pos="2700338" algn="l"/>
                <a:tab pos="2879725" algn="l"/>
                <a:tab pos="3060700" algn="l"/>
                <a:tab pos="3240088" algn="l"/>
                <a:tab pos="3421063" algn="l"/>
                <a:tab pos="3600450" algn="l"/>
                <a:tab pos="3781425" algn="l"/>
                <a:tab pos="3960813" algn="l"/>
                <a:tab pos="4140200" algn="l"/>
                <a:tab pos="4321175" algn="l"/>
                <a:tab pos="4500563" algn="l"/>
                <a:tab pos="4679950" algn="l"/>
                <a:tab pos="4860925" algn="l"/>
                <a:tab pos="5040313" algn="l"/>
                <a:tab pos="5221288" algn="l"/>
                <a:tab pos="5400675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ง.	ให้ความรู้แก่ผู้ติดสารเสพติดเกี่ยวกับโทษการใช้สารเสพติด ผู้เสพจะได้ไม่กลับไป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  <a:tab pos="539750" algn="l"/>
                <a:tab pos="720725" algn="l"/>
                <a:tab pos="900113" algn="l"/>
                <a:tab pos="107950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  <a:tab pos="2700338" algn="l"/>
                <a:tab pos="2879725" algn="l"/>
                <a:tab pos="3060700" algn="l"/>
                <a:tab pos="3240088" algn="l"/>
                <a:tab pos="3421063" algn="l"/>
                <a:tab pos="3600450" algn="l"/>
                <a:tab pos="3781425" algn="l"/>
                <a:tab pos="3960813" algn="l"/>
                <a:tab pos="4140200" algn="l"/>
                <a:tab pos="4321175" algn="l"/>
                <a:tab pos="4500563" algn="l"/>
                <a:tab pos="4679950" algn="l"/>
                <a:tab pos="4860925" algn="l"/>
                <a:tab pos="5040313" algn="l"/>
                <a:tab pos="5221288" algn="l"/>
                <a:tab pos="5400675" algn="l"/>
              </a:tabLst>
            </a:pPr>
            <a:r>
              <a:rPr lang="th-TH" sz="1600" dirty="0" smtClean="0">
                <a:latin typeface="TH SarabunPSK" pitchFamily="34" charset="-34"/>
                <a:ea typeface="Times New Roman"/>
                <a:cs typeface="TH SarabunPSK" pitchFamily="34" charset="-34"/>
              </a:rPr>
              <a:t>            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ใช้สารเสพติด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  <a:tab pos="539750" algn="l"/>
                <a:tab pos="720725" algn="l"/>
                <a:tab pos="900113" algn="l"/>
                <a:tab pos="107950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  <a:tab pos="2700338" algn="l"/>
                <a:tab pos="2879725" algn="l"/>
                <a:tab pos="3060700" algn="l"/>
                <a:tab pos="3240088" algn="l"/>
                <a:tab pos="3421063" algn="l"/>
                <a:tab pos="3600450" algn="l"/>
                <a:tab pos="3781425" algn="l"/>
                <a:tab pos="3960813" algn="l"/>
                <a:tab pos="4140200" algn="l"/>
                <a:tab pos="4321175" algn="l"/>
                <a:tab pos="4500563" algn="l"/>
                <a:tab pos="4679950" algn="l"/>
                <a:tab pos="4860925" algn="l"/>
                <a:tab pos="5040313" algn="l"/>
                <a:tab pos="5221288" algn="l"/>
                <a:tab pos="5400675" algn="l"/>
              </a:tabLst>
            </a:pPr>
            <a:r>
              <a:rPr lang="th-TH" sz="1600" dirty="0" smtClean="0">
                <a:latin typeface="TH SarabunPSK" pitchFamily="34" charset="-34"/>
                <a:ea typeface="Times New Roman"/>
                <a:cs typeface="TH SarabunPSK" pitchFamily="34" charset="-34"/>
              </a:rPr>
              <a:t>๔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.</a:t>
            </a:r>
            <a:r>
              <a:rPr kumimoji="0" lang="th-TH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 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การบำบัดทางจิตให้กับผู้ติดสารเสพติด หมายถึงอะไร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  <a:tab pos="539750" algn="l"/>
                <a:tab pos="720725" algn="l"/>
                <a:tab pos="900113" algn="l"/>
                <a:tab pos="107950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  <a:tab pos="2700338" algn="l"/>
                <a:tab pos="2879725" algn="l"/>
                <a:tab pos="3060700" algn="l"/>
                <a:tab pos="3240088" algn="l"/>
                <a:tab pos="3421063" algn="l"/>
                <a:tab pos="3600450" algn="l"/>
                <a:tab pos="3781425" algn="l"/>
                <a:tab pos="3960813" algn="l"/>
                <a:tab pos="4140200" algn="l"/>
                <a:tab pos="4321175" algn="l"/>
                <a:tab pos="4500563" algn="l"/>
                <a:tab pos="4679950" algn="l"/>
                <a:tab pos="4860925" algn="l"/>
                <a:tab pos="5040313" algn="l"/>
                <a:tab pos="5221288" algn="l"/>
                <a:tab pos="5400675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ก.	การแก้ไขพฤติกรรมของผู้ใช้สารเสพติด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  <a:tab pos="539750" algn="l"/>
                <a:tab pos="720725" algn="l"/>
                <a:tab pos="900113" algn="l"/>
                <a:tab pos="107950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  <a:tab pos="2700338" algn="l"/>
                <a:tab pos="2879725" algn="l"/>
                <a:tab pos="3060700" algn="l"/>
                <a:tab pos="3240088" algn="l"/>
                <a:tab pos="3421063" algn="l"/>
                <a:tab pos="3600450" algn="l"/>
                <a:tab pos="3781425" algn="l"/>
                <a:tab pos="3960813" algn="l"/>
                <a:tab pos="4140200" algn="l"/>
                <a:tab pos="4321175" algn="l"/>
                <a:tab pos="4500563" algn="l"/>
                <a:tab pos="4679950" algn="l"/>
                <a:tab pos="4860925" algn="l"/>
                <a:tab pos="5040313" algn="l"/>
                <a:tab pos="5221288" algn="l"/>
                <a:tab pos="5400675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ข.	การรักษาโรคแทรกซ้อนที่เกิดจากการใช้สารเสพติด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  <a:tab pos="539750" algn="l"/>
                <a:tab pos="720725" algn="l"/>
                <a:tab pos="900113" algn="l"/>
                <a:tab pos="107950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  <a:tab pos="2700338" algn="l"/>
                <a:tab pos="2879725" algn="l"/>
                <a:tab pos="3060700" algn="l"/>
                <a:tab pos="3240088" algn="l"/>
                <a:tab pos="3421063" algn="l"/>
                <a:tab pos="3600450" algn="l"/>
                <a:tab pos="3781425" algn="l"/>
                <a:tab pos="3960813" algn="l"/>
                <a:tab pos="4140200" algn="l"/>
                <a:tab pos="4321175" algn="l"/>
                <a:tab pos="4500563" algn="l"/>
                <a:tab pos="4679950" algn="l"/>
                <a:tab pos="4860925" algn="l"/>
                <a:tab pos="5040313" algn="l"/>
                <a:tab pos="5221288" algn="l"/>
                <a:tab pos="5400675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ค.	การสะกดจิตเพื่อให้ผู้ติดสารเสพติดเลิกเสพได้อย่างเด็ดขาด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  <a:tab pos="539750" algn="l"/>
                <a:tab pos="720725" algn="l"/>
                <a:tab pos="900113" algn="l"/>
                <a:tab pos="107950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  <a:tab pos="2700338" algn="l"/>
                <a:tab pos="2879725" algn="l"/>
                <a:tab pos="3060700" algn="l"/>
                <a:tab pos="3240088" algn="l"/>
                <a:tab pos="3421063" algn="l"/>
                <a:tab pos="3600450" algn="l"/>
                <a:tab pos="3781425" algn="l"/>
                <a:tab pos="3960813" algn="l"/>
                <a:tab pos="4140200" algn="l"/>
                <a:tab pos="4321175" algn="l"/>
                <a:tab pos="4500563" algn="l"/>
                <a:tab pos="4679950" algn="l"/>
                <a:tab pos="4860925" algn="l"/>
                <a:tab pos="5040313" algn="l"/>
                <a:tab pos="5221288" algn="l"/>
                <a:tab pos="5400675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ง.	การให้กำลังใจ หรือรักษาอาการทางจิตที่เกิดจากเซลล์สมองถูกทำลาย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cs typeface="TH SarabunPSK" pitchFamily="34" charset="-34"/>
              </a:rPr>
              <a:t> </a:t>
            </a:r>
          </a:p>
        </p:txBody>
      </p:sp>
      <p:pic>
        <p:nvPicPr>
          <p:cNvPr id="9" name="รูปภาพ 8" descr="2123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64" y="1309662"/>
            <a:ext cx="3457575" cy="638175"/>
          </a:xfrm>
          <a:prstGeom prst="rect">
            <a:avLst/>
          </a:prstGeom>
        </p:spPr>
      </p:pic>
      <p:sp>
        <p:nvSpPr>
          <p:cNvPr id="4" name="สี่เหลี่ยมผืนผ้า 3"/>
          <p:cNvSpPr/>
          <p:nvPr/>
        </p:nvSpPr>
        <p:spPr>
          <a:xfrm>
            <a:off x="1962922" y="1452538"/>
            <a:ext cx="3214710" cy="4308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22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แบบทดสอบก่อนเรียน - หลังเรียน</a:t>
            </a:r>
            <a:endParaRPr lang="th-TH" sz="22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99"/>
          <p:cNvSpPr>
            <a:spLocks noChangeArrowheads="1"/>
          </p:cNvSpPr>
          <p:nvPr/>
        </p:nvSpPr>
        <p:spPr bwMode="gray">
          <a:xfrm>
            <a:off x="5572140" y="666720"/>
            <a:ext cx="430488" cy="284379"/>
          </a:xfrm>
          <a:prstGeom prst="ellipse">
            <a:avLst/>
          </a:prstGeom>
          <a:ln/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th-TH" sz="1600" dirty="0" smtClean="0">
                <a:latin typeface="Calibri" pitchFamily="34" charset="0"/>
                <a:cs typeface="+mj-cs"/>
              </a:rPr>
              <a:t> </a:t>
            </a:r>
            <a:r>
              <a:rPr lang="th-TH" sz="1600" dirty="0" smtClean="0">
                <a:solidFill>
                  <a:schemeClr val="tx1"/>
                </a:solidFill>
                <a:latin typeface="Calibri" pitchFamily="34" charset="0"/>
                <a:cs typeface="+mj-cs"/>
              </a:rPr>
              <a:t>๕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+mj-cs"/>
            </a:endParaRPr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1142984" y="1166786"/>
            <a:ext cx="5286412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  <a:tab pos="539750" algn="l"/>
                <a:tab pos="720725" algn="l"/>
                <a:tab pos="900113" algn="l"/>
                <a:tab pos="107950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  <a:tab pos="2700338" algn="l"/>
                <a:tab pos="2879725" algn="l"/>
                <a:tab pos="3060700" algn="l"/>
                <a:tab pos="3240088" algn="l"/>
                <a:tab pos="3421063" algn="l"/>
                <a:tab pos="3600450" algn="l"/>
                <a:tab pos="3781425" algn="l"/>
                <a:tab pos="3960813" algn="l"/>
                <a:tab pos="4140200" algn="l"/>
                <a:tab pos="4321175" algn="l"/>
                <a:tab pos="4500563" algn="l"/>
                <a:tab pos="4679950" algn="l"/>
                <a:tab pos="4860925" algn="l"/>
                <a:tab pos="5040313" algn="l"/>
                <a:tab pos="5221288" algn="l"/>
                <a:tab pos="5400675" algn="l"/>
              </a:tabLst>
            </a:pPr>
            <a:r>
              <a:rPr lang="th-TH" sz="1600" dirty="0" smtClean="0">
                <a:latin typeface="TH SarabunPSK" pitchFamily="34" charset="-34"/>
                <a:ea typeface="Times New Roman"/>
                <a:cs typeface="TH SarabunPSK" pitchFamily="34" charset="-34"/>
              </a:rPr>
              <a:t>๕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.</a:t>
            </a:r>
            <a:r>
              <a:rPr kumimoji="0" lang="th-TH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 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หน่วยงานใดต่อไปนี้</a:t>
            </a: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ไม่มี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หน้าที่ช่วยเหลือฟื้นฟูผู้ติดสารเสพติด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  <a:tab pos="539750" algn="l"/>
                <a:tab pos="720725" algn="l"/>
                <a:tab pos="900113" algn="l"/>
                <a:tab pos="107950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  <a:tab pos="2700338" algn="l"/>
                <a:tab pos="2879725" algn="l"/>
                <a:tab pos="3060700" algn="l"/>
                <a:tab pos="3240088" algn="l"/>
                <a:tab pos="3421063" algn="l"/>
                <a:tab pos="3600450" algn="l"/>
                <a:tab pos="3781425" algn="l"/>
                <a:tab pos="3960813" algn="l"/>
                <a:tab pos="4140200" algn="l"/>
                <a:tab pos="4321175" algn="l"/>
                <a:tab pos="4500563" algn="l"/>
                <a:tab pos="4679950" algn="l"/>
                <a:tab pos="4860925" algn="l"/>
                <a:tab pos="5040313" algn="l"/>
                <a:tab pos="5221288" algn="l"/>
                <a:tab pos="5400675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ก.	กรมพินิจและคุ้มครองเด็กและเยาวชน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  <a:tab pos="539750" algn="l"/>
                <a:tab pos="720725" algn="l"/>
                <a:tab pos="900113" algn="l"/>
                <a:tab pos="107950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  <a:tab pos="2700338" algn="l"/>
                <a:tab pos="2879725" algn="l"/>
                <a:tab pos="3060700" algn="l"/>
                <a:tab pos="3240088" algn="l"/>
                <a:tab pos="3421063" algn="l"/>
                <a:tab pos="3600450" algn="l"/>
                <a:tab pos="3781425" algn="l"/>
                <a:tab pos="3960813" algn="l"/>
                <a:tab pos="4140200" algn="l"/>
                <a:tab pos="4321175" algn="l"/>
                <a:tab pos="4500563" algn="l"/>
                <a:tab pos="4679950" algn="l"/>
                <a:tab pos="4860925" algn="l"/>
                <a:tab pos="5040313" algn="l"/>
                <a:tab pos="5221288" algn="l"/>
                <a:tab pos="5400675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ข.	สำนักงานตรวจเงินแผ่นดิน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  <a:tab pos="539750" algn="l"/>
                <a:tab pos="720725" algn="l"/>
                <a:tab pos="900113" algn="l"/>
                <a:tab pos="107950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  <a:tab pos="2700338" algn="l"/>
                <a:tab pos="2879725" algn="l"/>
                <a:tab pos="3060700" algn="l"/>
                <a:tab pos="3240088" algn="l"/>
                <a:tab pos="3421063" algn="l"/>
                <a:tab pos="3600450" algn="l"/>
                <a:tab pos="3781425" algn="l"/>
                <a:tab pos="3960813" algn="l"/>
                <a:tab pos="4140200" algn="l"/>
                <a:tab pos="4321175" algn="l"/>
                <a:tab pos="4500563" algn="l"/>
                <a:tab pos="4679950" algn="l"/>
                <a:tab pos="4860925" algn="l"/>
                <a:tab pos="5040313" algn="l"/>
                <a:tab pos="5221288" algn="l"/>
                <a:tab pos="5400675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ค.	สำนักงานตำรวจแห่งชาติ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  <a:tab pos="539750" algn="l"/>
                <a:tab pos="720725" algn="l"/>
                <a:tab pos="900113" algn="l"/>
                <a:tab pos="107950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  <a:tab pos="2700338" algn="l"/>
                <a:tab pos="2879725" algn="l"/>
                <a:tab pos="3060700" algn="l"/>
                <a:tab pos="3240088" algn="l"/>
                <a:tab pos="3421063" algn="l"/>
                <a:tab pos="3600450" algn="l"/>
                <a:tab pos="3781425" algn="l"/>
                <a:tab pos="3960813" algn="l"/>
                <a:tab pos="4140200" algn="l"/>
                <a:tab pos="4321175" algn="l"/>
                <a:tab pos="4500563" algn="l"/>
                <a:tab pos="4679950" algn="l"/>
                <a:tab pos="4860925" algn="l"/>
                <a:tab pos="5040313" algn="l"/>
                <a:tab pos="5221288" algn="l"/>
                <a:tab pos="5400675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ง.	กรมการปกครอง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  <a:tab pos="539750" algn="l"/>
                <a:tab pos="720725" algn="l"/>
                <a:tab pos="900113" algn="l"/>
                <a:tab pos="107950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  <a:tab pos="2700338" algn="l"/>
                <a:tab pos="2879725" algn="l"/>
                <a:tab pos="3060700" algn="l"/>
                <a:tab pos="3240088" algn="l"/>
                <a:tab pos="3421063" algn="l"/>
                <a:tab pos="3600450" algn="l"/>
                <a:tab pos="3781425" algn="l"/>
                <a:tab pos="3960813" algn="l"/>
                <a:tab pos="4140200" algn="l"/>
                <a:tab pos="4321175" algn="l"/>
                <a:tab pos="4500563" algn="l"/>
                <a:tab pos="4679950" algn="l"/>
                <a:tab pos="4860925" algn="l"/>
                <a:tab pos="5040313" algn="l"/>
                <a:tab pos="5221288" algn="l"/>
                <a:tab pos="5400675" algn="l"/>
              </a:tabLst>
            </a:pPr>
            <a:r>
              <a:rPr lang="th-TH" sz="1600" dirty="0" smtClean="0">
                <a:latin typeface="TH SarabunPSK" pitchFamily="34" charset="-34"/>
                <a:ea typeface="Times New Roman"/>
                <a:cs typeface="TH SarabunPSK" pitchFamily="34" charset="-34"/>
              </a:rPr>
              <a:t>๖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.</a:t>
            </a:r>
            <a:r>
              <a:rPr kumimoji="0" lang="th-TH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 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หากนักเรียนมีเพื่อนติดสารเสพติด นักเรียนควรทำอย่างไร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  <a:tab pos="539750" algn="l"/>
                <a:tab pos="720725" algn="l"/>
                <a:tab pos="900113" algn="l"/>
                <a:tab pos="107950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  <a:tab pos="2700338" algn="l"/>
                <a:tab pos="2879725" algn="l"/>
                <a:tab pos="3060700" algn="l"/>
                <a:tab pos="3240088" algn="l"/>
                <a:tab pos="3421063" algn="l"/>
                <a:tab pos="3600450" algn="l"/>
                <a:tab pos="3781425" algn="l"/>
                <a:tab pos="3960813" algn="l"/>
                <a:tab pos="4140200" algn="l"/>
                <a:tab pos="4321175" algn="l"/>
                <a:tab pos="4500563" algn="l"/>
                <a:tab pos="4679950" algn="l"/>
                <a:tab pos="4860925" algn="l"/>
                <a:tab pos="5040313" algn="l"/>
                <a:tab pos="5221288" algn="l"/>
                <a:tab pos="5400675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ก.	เลิกคบกับเพื่อน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  <a:tab pos="539750" algn="l"/>
                <a:tab pos="720725" algn="l"/>
                <a:tab pos="900113" algn="l"/>
                <a:tab pos="107950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  <a:tab pos="2700338" algn="l"/>
                <a:tab pos="2879725" algn="l"/>
                <a:tab pos="3060700" algn="l"/>
                <a:tab pos="3240088" algn="l"/>
                <a:tab pos="3421063" algn="l"/>
                <a:tab pos="3600450" algn="l"/>
                <a:tab pos="3781425" algn="l"/>
                <a:tab pos="3960813" algn="l"/>
                <a:tab pos="4140200" algn="l"/>
                <a:tab pos="4321175" algn="l"/>
                <a:tab pos="4500563" algn="l"/>
                <a:tab pos="4679950" algn="l"/>
                <a:tab pos="4860925" algn="l"/>
                <a:tab pos="5040313" algn="l"/>
                <a:tab pos="5221288" algn="l"/>
                <a:tab pos="5400675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ข.	ไม่พูดกับเพื่อน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  <a:tab pos="539750" algn="l"/>
                <a:tab pos="720725" algn="l"/>
                <a:tab pos="900113" algn="l"/>
                <a:tab pos="107950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  <a:tab pos="2700338" algn="l"/>
                <a:tab pos="2879725" algn="l"/>
                <a:tab pos="3060700" algn="l"/>
                <a:tab pos="3240088" algn="l"/>
                <a:tab pos="3421063" algn="l"/>
                <a:tab pos="3600450" algn="l"/>
                <a:tab pos="3781425" algn="l"/>
                <a:tab pos="3960813" algn="l"/>
                <a:tab pos="4140200" algn="l"/>
                <a:tab pos="4321175" algn="l"/>
                <a:tab pos="4500563" algn="l"/>
                <a:tab pos="4679950" algn="l"/>
                <a:tab pos="4860925" algn="l"/>
                <a:tab pos="5040313" algn="l"/>
                <a:tab pos="5221288" algn="l"/>
                <a:tab pos="5400675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ค.	แสดงท่าทางรังเกียจเพื่อน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  <a:tab pos="539750" algn="l"/>
                <a:tab pos="720725" algn="l"/>
                <a:tab pos="900113" algn="l"/>
                <a:tab pos="107950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  <a:tab pos="2700338" algn="l"/>
                <a:tab pos="2879725" algn="l"/>
                <a:tab pos="3060700" algn="l"/>
                <a:tab pos="3240088" algn="l"/>
                <a:tab pos="3421063" algn="l"/>
                <a:tab pos="3600450" algn="l"/>
                <a:tab pos="3781425" algn="l"/>
                <a:tab pos="3960813" algn="l"/>
                <a:tab pos="4140200" algn="l"/>
                <a:tab pos="4321175" algn="l"/>
                <a:tab pos="4500563" algn="l"/>
                <a:tab pos="4679950" algn="l"/>
                <a:tab pos="4860925" algn="l"/>
                <a:tab pos="5040313" algn="l"/>
                <a:tab pos="5221288" algn="l"/>
                <a:tab pos="5400675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ง.	แนะนำให้เพื่อนเลิกเสพสารเสพติด และเข้ารับการบำบัด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  <a:tab pos="539750" algn="l"/>
                <a:tab pos="720725" algn="l"/>
                <a:tab pos="900113" algn="l"/>
                <a:tab pos="107950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  <a:tab pos="2700338" algn="l"/>
                <a:tab pos="2879725" algn="l"/>
                <a:tab pos="3060700" algn="l"/>
                <a:tab pos="3240088" algn="l"/>
                <a:tab pos="3421063" algn="l"/>
                <a:tab pos="3600450" algn="l"/>
                <a:tab pos="3781425" algn="l"/>
                <a:tab pos="3960813" algn="l"/>
                <a:tab pos="4140200" algn="l"/>
                <a:tab pos="4321175" algn="l"/>
                <a:tab pos="4500563" algn="l"/>
                <a:tab pos="4679950" algn="l"/>
                <a:tab pos="4860925" algn="l"/>
                <a:tab pos="5040313" algn="l"/>
                <a:tab pos="5221288" algn="l"/>
                <a:tab pos="5400675" algn="l"/>
              </a:tabLst>
            </a:pPr>
            <a:r>
              <a:rPr lang="th-TH" sz="1600" dirty="0" smtClean="0">
                <a:latin typeface="TH SarabunPSK" pitchFamily="34" charset="-34"/>
                <a:ea typeface="Times New Roman"/>
                <a:cs typeface="TH SarabunPSK" pitchFamily="34" charset="-34"/>
              </a:rPr>
              <a:t>๗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.</a:t>
            </a:r>
            <a:r>
              <a:rPr kumimoji="0" lang="th-TH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 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เพราะเหตุใด วัยรุ่นจึงหลงผิดไปติดสารเสพติดได้ง่าย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  <a:tab pos="539750" algn="l"/>
                <a:tab pos="720725" algn="l"/>
                <a:tab pos="900113" algn="l"/>
                <a:tab pos="107950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  <a:tab pos="2700338" algn="l"/>
                <a:tab pos="2879725" algn="l"/>
                <a:tab pos="3060700" algn="l"/>
                <a:tab pos="3240088" algn="l"/>
                <a:tab pos="3421063" algn="l"/>
                <a:tab pos="3600450" algn="l"/>
                <a:tab pos="3781425" algn="l"/>
                <a:tab pos="3960813" algn="l"/>
                <a:tab pos="4140200" algn="l"/>
                <a:tab pos="4321175" algn="l"/>
                <a:tab pos="4500563" algn="l"/>
                <a:tab pos="4679950" algn="l"/>
                <a:tab pos="4860925" algn="l"/>
                <a:tab pos="5040313" algn="l"/>
                <a:tab pos="5221288" algn="l"/>
                <a:tab pos="5400675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ก.	เพราะอยู่ในวัยอยากรู้อยากลอง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  <a:tab pos="539750" algn="l"/>
                <a:tab pos="720725" algn="l"/>
                <a:tab pos="900113" algn="l"/>
                <a:tab pos="107950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  <a:tab pos="2700338" algn="l"/>
                <a:tab pos="2879725" algn="l"/>
                <a:tab pos="3060700" algn="l"/>
                <a:tab pos="3240088" algn="l"/>
                <a:tab pos="3421063" algn="l"/>
                <a:tab pos="3600450" algn="l"/>
                <a:tab pos="3781425" algn="l"/>
                <a:tab pos="3960813" algn="l"/>
                <a:tab pos="4140200" algn="l"/>
                <a:tab pos="4321175" algn="l"/>
                <a:tab pos="4500563" algn="l"/>
                <a:tab pos="4679950" algn="l"/>
                <a:tab pos="4860925" algn="l"/>
                <a:tab pos="5040313" algn="l"/>
                <a:tab pos="5221288" algn="l"/>
                <a:tab pos="5400675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ข.	เพราะสารเสพติดหาซื้อได้ง่าย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  <a:tab pos="539750" algn="l"/>
                <a:tab pos="720725" algn="l"/>
                <a:tab pos="900113" algn="l"/>
                <a:tab pos="107950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  <a:tab pos="2700338" algn="l"/>
                <a:tab pos="2879725" algn="l"/>
                <a:tab pos="3060700" algn="l"/>
                <a:tab pos="3240088" algn="l"/>
                <a:tab pos="3421063" algn="l"/>
                <a:tab pos="3600450" algn="l"/>
                <a:tab pos="3781425" algn="l"/>
                <a:tab pos="3960813" algn="l"/>
                <a:tab pos="4140200" algn="l"/>
                <a:tab pos="4321175" algn="l"/>
                <a:tab pos="4500563" algn="l"/>
                <a:tab pos="4679950" algn="l"/>
                <a:tab pos="4860925" algn="l"/>
                <a:tab pos="5040313" algn="l"/>
                <a:tab pos="5221288" algn="l"/>
                <a:tab pos="5400675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ค.	เพราะเห็นตัวอย่างจากคนในครอบครัว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  <a:tab pos="539750" algn="l"/>
                <a:tab pos="720725" algn="l"/>
                <a:tab pos="900113" algn="l"/>
                <a:tab pos="107950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  <a:tab pos="2700338" algn="l"/>
                <a:tab pos="2879725" algn="l"/>
                <a:tab pos="3060700" algn="l"/>
                <a:tab pos="3240088" algn="l"/>
                <a:tab pos="3421063" algn="l"/>
                <a:tab pos="3600450" algn="l"/>
                <a:tab pos="3781425" algn="l"/>
                <a:tab pos="3960813" algn="l"/>
                <a:tab pos="4140200" algn="l"/>
                <a:tab pos="4321175" algn="l"/>
                <a:tab pos="4500563" algn="l"/>
                <a:tab pos="4679950" algn="l"/>
                <a:tab pos="4860925" algn="l"/>
                <a:tab pos="5040313" algn="l"/>
                <a:tab pos="5221288" algn="l"/>
                <a:tab pos="5400675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ง.	เพราะถูกกระตุ้นจากสิ่งเร้าต่างๆ รอบตัว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  <a:tab pos="539750" algn="l"/>
                <a:tab pos="720725" algn="l"/>
                <a:tab pos="900113" algn="l"/>
                <a:tab pos="107950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  <a:tab pos="2700338" algn="l"/>
                <a:tab pos="2879725" algn="l"/>
                <a:tab pos="3060700" algn="l"/>
                <a:tab pos="3240088" algn="l"/>
                <a:tab pos="3421063" algn="l"/>
                <a:tab pos="3600450" algn="l"/>
                <a:tab pos="3781425" algn="l"/>
                <a:tab pos="3960813" algn="l"/>
                <a:tab pos="4140200" algn="l"/>
                <a:tab pos="4321175" algn="l"/>
                <a:tab pos="4500563" algn="l"/>
                <a:tab pos="4679950" algn="l"/>
                <a:tab pos="4860925" algn="l"/>
                <a:tab pos="5040313" algn="l"/>
                <a:tab pos="5221288" algn="l"/>
                <a:tab pos="5400675" algn="l"/>
              </a:tabLst>
            </a:pPr>
            <a:r>
              <a:rPr lang="th-TH" sz="1600" b="1" i="1" dirty="0" smtClean="0">
                <a:latin typeface="TH SarabunPSK" pitchFamily="34" charset="-34"/>
                <a:cs typeface="TH SarabunPSK" pitchFamily="34" charset="-34"/>
              </a:rPr>
              <a:t>อ่านกรณีศึกษาต่อไปนี้ แล้วตอบคำถามข้อ ๘-๙</a:t>
            </a:r>
            <a:endParaRPr kumimoji="0" lang="th-TH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2290" name="AutoShape 2"/>
          <p:cNvSpPr>
            <a:spLocks noChangeArrowheads="1"/>
          </p:cNvSpPr>
          <p:nvPr/>
        </p:nvSpPr>
        <p:spPr bwMode="auto">
          <a:xfrm>
            <a:off x="1142984" y="5310190"/>
            <a:ext cx="5214974" cy="235745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tabLst/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	</a:t>
            </a:r>
            <a:r>
              <a:rPr kumimoji="0" lang="th-TH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เด่นกับดวงเป็นเพื่อนกัน ทั้ง ๒ คน กำลังเรียนอยู่ชั้นมัธยมศึกษาปีที่ </a:t>
            </a:r>
            <a:r>
              <a:rPr lang="th-TH" sz="1400" dirty="0" smtClean="0"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๒ </a:t>
            </a:r>
            <a:r>
              <a:rPr kumimoji="0" lang="th-TH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ในโรงเรียนแห่งหนึ่ง ทั้งคู่เป็นเด็กเรียนดี และชอบทำกิจกรรมต่างๆ ของโรงเรียน	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ea typeface="Angsana New" pitchFamily="18" charset="-34"/>
              <a:cs typeface="TH SarabunPSK" pitchFamily="34" charset="-34"/>
            </a:endParaRP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tabLst/>
            </a:pPr>
            <a:r>
              <a:rPr kumimoji="0" lang="th-TH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	วันหนึ่งคุณครูประจำชั้นได้แจ้งผลคะแนนเก็บประจำภาคเรียนให้นักเรียนทุกคนทราบผลปรากฏว่า ดวงได้คะแนนเก็บมากกว่าเด่น เด่นรู้สึกเครียดมาก เพราะตนเองสอบได้ที่ 1 ของห้องทุกปี ถ้าสอบปลายภาคได้คะแนนน้อยกว่าดวงอีก ก็จะไม่ได้ที่ 1 และตั้งใจว่าจะต้องเอาชนะดวงให้ได้ เด่นจึงพยายามอ่านหนังสือให้มากกว่าเดิม บางครั้งอ่านอยู่จนดึก เมื่อตื่นขึ้นมาตอนเช้าทำให้รู้สึกอ่อนเพลีย และเรียนไม่รู้เรื่อง จึงไปปรึกษาพี่</a:t>
            </a:r>
            <a:r>
              <a:rPr kumimoji="0" lang="th-TH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พงษ์</a:t>
            </a:r>
            <a:r>
              <a:rPr kumimoji="0" lang="th-TH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ซึ่งเป็นรุ่นพี่ที่โรงเรียน และมีบ้านอยู่ในละแวกเดียวกัน พี่</a:t>
            </a:r>
            <a:r>
              <a:rPr kumimoji="0" lang="th-TH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พงษ์</a:t>
            </a:r>
            <a:r>
              <a:rPr kumimoji="0" lang="th-TH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ให้ยาบ้ากับเด่นมา 10 เม็ด บอกว่าให้เด่นกินก่อนอ่านหนังสือทุกวัน เพราะยานี้เป็นยาขยัน จะทำให้เด่นรู้สึกสดชื่น อ่านหนังสือได้นานและจดจำได้ดี ถ้าหมดแล้วให้เด่นมาซื้อได้อีก พี่</a:t>
            </a:r>
            <a:r>
              <a:rPr kumimoji="0" lang="th-TH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พงษ์</a:t>
            </a:r>
            <a:r>
              <a:rPr kumimoji="0" lang="th-TH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จะขายให้ในราคาพิเศษ </a:t>
            </a:r>
            <a:endParaRPr kumimoji="0" lang="th-TH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1071546" y="7881958"/>
            <a:ext cx="535785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  <a:tab pos="539750" algn="l"/>
                <a:tab pos="720725" algn="l"/>
                <a:tab pos="900113" algn="l"/>
                <a:tab pos="107950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  <a:tab pos="2700338" algn="l"/>
                <a:tab pos="2879725" algn="l"/>
                <a:tab pos="3060700" algn="l"/>
                <a:tab pos="3240088" algn="l"/>
                <a:tab pos="3421063" algn="l"/>
                <a:tab pos="3600450" algn="l"/>
                <a:tab pos="3781425" algn="l"/>
                <a:tab pos="3960813" algn="l"/>
                <a:tab pos="4140200" algn="l"/>
                <a:tab pos="4321175" algn="l"/>
                <a:tab pos="4500563" algn="l"/>
                <a:tab pos="4679950" algn="l"/>
                <a:tab pos="4860925" algn="l"/>
                <a:tab pos="5040313" algn="l"/>
                <a:tab pos="5221288" algn="l"/>
                <a:tab pos="5400675" algn="l"/>
              </a:tabLst>
            </a:pPr>
            <a:r>
              <a:rPr lang="th-TH" sz="1600" dirty="0" smtClean="0">
                <a:latin typeface="TH SarabunPSK" pitchFamily="34" charset="-34"/>
                <a:ea typeface="Times New Roman"/>
                <a:cs typeface="TH SarabunPSK" pitchFamily="34" charset="-34"/>
              </a:rPr>
              <a:t>๘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.</a:t>
            </a:r>
            <a:r>
              <a:rPr kumimoji="0" lang="th-TH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 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หากนักเรียนเป็นเด่น นักเรียนจะรับประทานยาที่พี่</a:t>
            </a:r>
            <a:r>
              <a:rPr kumimoji="0" lang="th-TH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พงษ์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ให้มาหรือไม่ เพราะเหตุใด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  <a:tab pos="539750" algn="l"/>
                <a:tab pos="720725" algn="l"/>
                <a:tab pos="900113" algn="l"/>
                <a:tab pos="107950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  <a:tab pos="2700338" algn="l"/>
                <a:tab pos="2879725" algn="l"/>
                <a:tab pos="3060700" algn="l"/>
                <a:tab pos="3240088" algn="l"/>
                <a:tab pos="3421063" algn="l"/>
                <a:tab pos="3600450" algn="l"/>
                <a:tab pos="3781425" algn="l"/>
                <a:tab pos="3960813" algn="l"/>
                <a:tab pos="4140200" algn="l"/>
                <a:tab pos="4321175" algn="l"/>
                <a:tab pos="4500563" algn="l"/>
                <a:tab pos="4679950" algn="l"/>
                <a:tab pos="4860925" algn="l"/>
                <a:tab pos="5040313" algn="l"/>
                <a:tab pos="5221288" algn="l"/>
                <a:tab pos="5400675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ก.	รับประทาน เพราะจะช่วยทำให้ชนะดวงได้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  <a:tab pos="539750" algn="l"/>
                <a:tab pos="720725" algn="l"/>
                <a:tab pos="900113" algn="l"/>
                <a:tab pos="107950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  <a:tab pos="2700338" algn="l"/>
                <a:tab pos="2879725" algn="l"/>
                <a:tab pos="3060700" algn="l"/>
                <a:tab pos="3240088" algn="l"/>
                <a:tab pos="3421063" algn="l"/>
                <a:tab pos="3600450" algn="l"/>
                <a:tab pos="3781425" algn="l"/>
                <a:tab pos="3960813" algn="l"/>
                <a:tab pos="4140200" algn="l"/>
                <a:tab pos="4321175" algn="l"/>
                <a:tab pos="4500563" algn="l"/>
                <a:tab pos="4679950" algn="l"/>
                <a:tab pos="4860925" algn="l"/>
                <a:tab pos="5040313" algn="l"/>
                <a:tab pos="5221288" algn="l"/>
                <a:tab pos="5400675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ข.	รับประทาน เพราะเป็นยาขยันทำให้อ่านหนังสือได้นาน และจดจำได้ดี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  <a:tab pos="539750" algn="l"/>
                <a:tab pos="720725" algn="l"/>
                <a:tab pos="900113" algn="l"/>
                <a:tab pos="107950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  <a:tab pos="2700338" algn="l"/>
                <a:tab pos="2879725" algn="l"/>
                <a:tab pos="3060700" algn="l"/>
                <a:tab pos="3240088" algn="l"/>
                <a:tab pos="3421063" algn="l"/>
                <a:tab pos="3600450" algn="l"/>
                <a:tab pos="3781425" algn="l"/>
                <a:tab pos="3960813" algn="l"/>
                <a:tab pos="4140200" algn="l"/>
                <a:tab pos="4321175" algn="l"/>
                <a:tab pos="4500563" algn="l"/>
                <a:tab pos="4679950" algn="l"/>
                <a:tab pos="4860925" algn="l"/>
                <a:tab pos="5040313" algn="l"/>
                <a:tab pos="5221288" algn="l"/>
                <a:tab pos="5400675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ค.	ไม่รับประทาน เพราะหากรับประทานหมดแล้ว อาจไม่มีเงินไปซื้อเพิ่ม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  <a:tab pos="539750" algn="l"/>
                <a:tab pos="720725" algn="l"/>
                <a:tab pos="900113" algn="l"/>
                <a:tab pos="107950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  <a:tab pos="2700338" algn="l"/>
                <a:tab pos="2879725" algn="l"/>
                <a:tab pos="3060700" algn="l"/>
                <a:tab pos="3240088" algn="l"/>
                <a:tab pos="3421063" algn="l"/>
                <a:tab pos="3600450" algn="l"/>
                <a:tab pos="3781425" algn="l"/>
                <a:tab pos="3960813" algn="l"/>
                <a:tab pos="4140200" algn="l"/>
                <a:tab pos="4321175" algn="l"/>
                <a:tab pos="4500563" algn="l"/>
                <a:tab pos="4679950" algn="l"/>
                <a:tab pos="4860925" algn="l"/>
                <a:tab pos="5040313" algn="l"/>
                <a:tab pos="5221288" algn="l"/>
                <a:tab pos="5400675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ง.	ไม่รับประทาน เพราะยาดังกล่าวเป็นสารเสพติด ก่อให้เกิดโทษมากกว่าประโยชน์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  <a:tab pos="539750" algn="l"/>
                <a:tab pos="720725" algn="l"/>
                <a:tab pos="900113" algn="l"/>
                <a:tab pos="107950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  <a:tab pos="2700338" algn="l"/>
                <a:tab pos="2879725" algn="l"/>
                <a:tab pos="3060700" algn="l"/>
                <a:tab pos="3240088" algn="l"/>
                <a:tab pos="3421063" algn="l"/>
                <a:tab pos="3600450" algn="l"/>
                <a:tab pos="3781425" algn="l"/>
                <a:tab pos="3960813" algn="l"/>
                <a:tab pos="4140200" algn="l"/>
                <a:tab pos="4321175" algn="l"/>
                <a:tab pos="4500563" algn="l"/>
                <a:tab pos="4679950" algn="l"/>
                <a:tab pos="4860925" algn="l"/>
                <a:tab pos="5040313" algn="l"/>
                <a:tab pos="5221288" algn="l"/>
                <a:tab pos="5400675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            ต่อร่างกาย</a:t>
            </a:r>
            <a:endParaRPr kumimoji="0" lang="th-TH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99"/>
          <p:cNvSpPr>
            <a:spLocks noChangeArrowheads="1"/>
          </p:cNvSpPr>
          <p:nvPr/>
        </p:nvSpPr>
        <p:spPr bwMode="gray">
          <a:xfrm>
            <a:off x="5572140" y="666720"/>
            <a:ext cx="430488" cy="284379"/>
          </a:xfrm>
          <a:prstGeom prst="ellipse">
            <a:avLst/>
          </a:prstGeom>
          <a:ln/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th-TH" sz="1600" dirty="0" smtClean="0">
                <a:latin typeface="Calibri" pitchFamily="34" charset="0"/>
                <a:cs typeface="+mj-cs"/>
              </a:rPr>
              <a:t> </a:t>
            </a:r>
            <a:r>
              <a:rPr lang="th-TH" sz="1600" dirty="0" smtClean="0">
                <a:solidFill>
                  <a:schemeClr val="tx1"/>
                </a:solidFill>
                <a:latin typeface="Calibri" pitchFamily="34" charset="0"/>
                <a:cs typeface="+mj-cs"/>
              </a:rPr>
              <a:t>๖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+mj-cs"/>
            </a:endParaRP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1071546" y="1238224"/>
            <a:ext cx="5286412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  <a:tab pos="539750" algn="l"/>
                <a:tab pos="720725" algn="l"/>
                <a:tab pos="900113" algn="l"/>
                <a:tab pos="107950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  <a:tab pos="2700338" algn="l"/>
                <a:tab pos="2879725" algn="l"/>
                <a:tab pos="3060700" algn="l"/>
                <a:tab pos="3240088" algn="l"/>
                <a:tab pos="3421063" algn="l"/>
                <a:tab pos="3600450" algn="l"/>
                <a:tab pos="3781425" algn="l"/>
                <a:tab pos="3960813" algn="l"/>
                <a:tab pos="4140200" algn="l"/>
                <a:tab pos="4321175" algn="l"/>
                <a:tab pos="4500563" algn="l"/>
                <a:tab pos="4679950" algn="l"/>
                <a:tab pos="4860925" algn="l"/>
                <a:tab pos="5040313" algn="l"/>
                <a:tab pos="5221288" algn="l"/>
                <a:tab pos="5400675" algn="l"/>
              </a:tabLst>
            </a:pPr>
            <a:r>
              <a:rPr lang="th-TH" sz="1600" dirty="0" smtClean="0">
                <a:latin typeface="TH SarabunPSK" pitchFamily="34" charset="-34"/>
                <a:ea typeface="Times New Roman"/>
                <a:cs typeface="TH SarabunPSK" pitchFamily="34" charset="-34"/>
              </a:rPr>
              <a:t>๙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.</a:t>
            </a:r>
            <a:r>
              <a:rPr kumimoji="0" lang="th-TH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 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หากนักเรียนเป็นเด่น นักเรียนจะทำอย่างไรเพื่อให้ได้ผลการเรียนดีตามที่ตั้งใจไว้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  <a:tab pos="539750" algn="l"/>
                <a:tab pos="720725" algn="l"/>
                <a:tab pos="900113" algn="l"/>
                <a:tab pos="107950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  <a:tab pos="2700338" algn="l"/>
                <a:tab pos="2879725" algn="l"/>
                <a:tab pos="3060700" algn="l"/>
                <a:tab pos="3240088" algn="l"/>
                <a:tab pos="3421063" algn="l"/>
                <a:tab pos="3600450" algn="l"/>
                <a:tab pos="3781425" algn="l"/>
                <a:tab pos="3960813" algn="l"/>
                <a:tab pos="4140200" algn="l"/>
                <a:tab pos="4321175" algn="l"/>
                <a:tab pos="4500563" algn="l"/>
                <a:tab pos="4679950" algn="l"/>
                <a:tab pos="4860925" algn="l"/>
                <a:tab pos="5040313" algn="l"/>
                <a:tab pos="5221288" algn="l"/>
                <a:tab pos="5400675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ก.	มุ่งมั่นตั้งใจอ่านหนังสือทุกคืนจนถึงเช้า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  <a:tab pos="539750" algn="l"/>
                <a:tab pos="720725" algn="l"/>
                <a:tab pos="900113" algn="l"/>
                <a:tab pos="107950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  <a:tab pos="2700338" algn="l"/>
                <a:tab pos="2879725" algn="l"/>
                <a:tab pos="3060700" algn="l"/>
                <a:tab pos="3240088" algn="l"/>
                <a:tab pos="3421063" algn="l"/>
                <a:tab pos="3600450" algn="l"/>
                <a:tab pos="3781425" algn="l"/>
                <a:tab pos="3960813" algn="l"/>
                <a:tab pos="4140200" algn="l"/>
                <a:tab pos="4321175" algn="l"/>
                <a:tab pos="4500563" algn="l"/>
                <a:tab pos="4679950" algn="l"/>
                <a:tab pos="4860925" algn="l"/>
                <a:tab pos="5040313" algn="l"/>
                <a:tab pos="5221288" algn="l"/>
                <a:tab pos="5400675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ข.	เสพยาบ้าเพื่อกระตุ้นให้อ่านหนังสือได้นานขึ้น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  <a:tab pos="539750" algn="l"/>
                <a:tab pos="720725" algn="l"/>
                <a:tab pos="900113" algn="l"/>
                <a:tab pos="107950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  <a:tab pos="2700338" algn="l"/>
                <a:tab pos="2879725" algn="l"/>
                <a:tab pos="3060700" algn="l"/>
                <a:tab pos="3240088" algn="l"/>
                <a:tab pos="3421063" algn="l"/>
                <a:tab pos="3600450" algn="l"/>
                <a:tab pos="3781425" algn="l"/>
                <a:tab pos="3960813" algn="l"/>
                <a:tab pos="4140200" algn="l"/>
                <a:tab pos="4321175" algn="l"/>
                <a:tab pos="4500563" algn="l"/>
                <a:tab pos="4679950" algn="l"/>
                <a:tab pos="4860925" algn="l"/>
                <a:tab pos="5040313" algn="l"/>
                <a:tab pos="5221288" algn="l"/>
                <a:tab pos="5400675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ค.	ไม่คิดเอาชนะใคร ตั้งใจเรียน และหมั่นทบทวนความรู้อยู่เสมอ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  <a:tab pos="539750" algn="l"/>
                <a:tab pos="720725" algn="l"/>
                <a:tab pos="900113" algn="l"/>
                <a:tab pos="107950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  <a:tab pos="2700338" algn="l"/>
                <a:tab pos="2879725" algn="l"/>
                <a:tab pos="3060700" algn="l"/>
                <a:tab pos="3240088" algn="l"/>
                <a:tab pos="3421063" algn="l"/>
                <a:tab pos="3600450" algn="l"/>
                <a:tab pos="3781425" algn="l"/>
                <a:tab pos="3960813" algn="l"/>
                <a:tab pos="4140200" algn="l"/>
                <a:tab pos="4321175" algn="l"/>
                <a:tab pos="4500563" algn="l"/>
                <a:tab pos="4679950" algn="l"/>
                <a:tab pos="4860925" algn="l"/>
                <a:tab pos="5040313" algn="l"/>
                <a:tab pos="5221288" algn="l"/>
                <a:tab pos="5400675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ง.	เลิกทำกิจกรรมต่างๆ ของโรงเรียน เอาเวลาที่เหลือทั้งหมดไปเรียนพิเศษ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  <a:tab pos="539750" algn="l"/>
                <a:tab pos="720725" algn="l"/>
                <a:tab pos="900113" algn="l"/>
                <a:tab pos="107950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  <a:tab pos="2700338" algn="l"/>
                <a:tab pos="2879725" algn="l"/>
                <a:tab pos="3060700" algn="l"/>
                <a:tab pos="3240088" algn="l"/>
                <a:tab pos="3421063" algn="l"/>
                <a:tab pos="3600450" algn="l"/>
                <a:tab pos="3781425" algn="l"/>
                <a:tab pos="3960813" algn="l"/>
                <a:tab pos="4140200" algn="l"/>
                <a:tab pos="4321175" algn="l"/>
                <a:tab pos="4500563" algn="l"/>
                <a:tab pos="4679950" algn="l"/>
                <a:tab pos="4860925" algn="l"/>
                <a:tab pos="5040313" algn="l"/>
                <a:tab pos="5221288" algn="l"/>
                <a:tab pos="5400675" algn="l"/>
              </a:tabLst>
            </a:pPr>
            <a:r>
              <a:rPr lang="th-TH" sz="1600" dirty="0" smtClean="0">
                <a:latin typeface="TH SarabunPSK" pitchFamily="34" charset="-34"/>
                <a:ea typeface="Times New Roman"/>
                <a:cs typeface="TH SarabunPSK" pitchFamily="34" charset="-34"/>
              </a:rPr>
              <a:t>๑๐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.</a:t>
            </a:r>
            <a:r>
              <a:rPr kumimoji="0" lang="th-TH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 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การช่วยเหลือฟื้นฟูผู้ติดสารเสพติดมีประโยชน์ต่อสังคม </a:t>
            </a: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ยกเว้น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ข้อใด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  <a:tab pos="539750" algn="l"/>
                <a:tab pos="720725" algn="l"/>
                <a:tab pos="900113" algn="l"/>
                <a:tab pos="107950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  <a:tab pos="2700338" algn="l"/>
                <a:tab pos="2879725" algn="l"/>
                <a:tab pos="3060700" algn="l"/>
                <a:tab pos="3240088" algn="l"/>
                <a:tab pos="3421063" algn="l"/>
                <a:tab pos="3600450" algn="l"/>
                <a:tab pos="3781425" algn="l"/>
                <a:tab pos="3960813" algn="l"/>
                <a:tab pos="4140200" algn="l"/>
                <a:tab pos="4321175" algn="l"/>
                <a:tab pos="4500563" algn="l"/>
                <a:tab pos="4679950" algn="l"/>
                <a:tab pos="4860925" algn="l"/>
                <a:tab pos="5040313" algn="l"/>
                <a:tab pos="5221288" algn="l"/>
                <a:tab pos="5400675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ก.	ให้โอกาสผู้กระทำผิดได้กลับสู่สังคม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  <a:tab pos="539750" algn="l"/>
                <a:tab pos="720725" algn="l"/>
                <a:tab pos="900113" algn="l"/>
                <a:tab pos="107950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  <a:tab pos="2700338" algn="l"/>
                <a:tab pos="2879725" algn="l"/>
                <a:tab pos="3060700" algn="l"/>
                <a:tab pos="3240088" algn="l"/>
                <a:tab pos="3421063" algn="l"/>
                <a:tab pos="3600450" algn="l"/>
                <a:tab pos="3781425" algn="l"/>
                <a:tab pos="3960813" algn="l"/>
                <a:tab pos="4140200" algn="l"/>
                <a:tab pos="4321175" algn="l"/>
                <a:tab pos="4500563" algn="l"/>
                <a:tab pos="4679950" algn="l"/>
                <a:tab pos="4860925" algn="l"/>
                <a:tab pos="5040313" algn="l"/>
                <a:tab pos="5221288" algn="l"/>
                <a:tab pos="5400675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ข.	ทำให้มีผู้ใช้แรงงานเพิ่มมากขึ้น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  <a:tab pos="539750" algn="l"/>
                <a:tab pos="720725" algn="l"/>
                <a:tab pos="900113" algn="l"/>
                <a:tab pos="107950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  <a:tab pos="2700338" algn="l"/>
                <a:tab pos="2879725" algn="l"/>
                <a:tab pos="3060700" algn="l"/>
                <a:tab pos="3240088" algn="l"/>
                <a:tab pos="3421063" algn="l"/>
                <a:tab pos="3600450" algn="l"/>
                <a:tab pos="3781425" algn="l"/>
                <a:tab pos="3960813" algn="l"/>
                <a:tab pos="4140200" algn="l"/>
                <a:tab pos="4321175" algn="l"/>
                <a:tab pos="4500563" algn="l"/>
                <a:tab pos="4679950" algn="l"/>
                <a:tab pos="4860925" algn="l"/>
                <a:tab pos="5040313" algn="l"/>
                <a:tab pos="5221288" algn="l"/>
                <a:tab pos="5400675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ค.	ช่วยลดปัญหาอาชญากรรม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  <a:tab pos="539750" algn="l"/>
                <a:tab pos="720725" algn="l"/>
                <a:tab pos="900113" algn="l"/>
                <a:tab pos="107950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  <a:tab pos="2700338" algn="l"/>
                <a:tab pos="2879725" algn="l"/>
                <a:tab pos="3060700" algn="l"/>
                <a:tab pos="3240088" algn="l"/>
                <a:tab pos="3421063" algn="l"/>
                <a:tab pos="3600450" algn="l"/>
                <a:tab pos="3781425" algn="l"/>
                <a:tab pos="3960813" algn="l"/>
                <a:tab pos="4140200" algn="l"/>
                <a:tab pos="4321175" algn="l"/>
                <a:tab pos="4500563" algn="l"/>
                <a:tab pos="4679950" algn="l"/>
                <a:tab pos="4860925" algn="l"/>
                <a:tab pos="5040313" algn="l"/>
                <a:tab pos="5221288" algn="l"/>
                <a:tab pos="5400675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ง.	ทำให้สังคมสงบสุข  </a:t>
            </a:r>
            <a:endParaRPr kumimoji="0" lang="th-TH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2050" name="Picture 16" descr="http://www.rd1677.com/backoffice/PicUpdate/9236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19303" y="4524372"/>
            <a:ext cx="2476491" cy="185736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nival">
  <a:themeElements>
    <a:clrScheme name="Butterfly">
      <a:dk1>
        <a:sysClr val="windowText" lastClr="000000"/>
      </a:dk1>
      <a:lt1>
        <a:sysClr val="window" lastClr="FFFFFF"/>
      </a:lt1>
      <a:dk2>
        <a:srgbClr val="444D26"/>
      </a:dk2>
      <a:lt2>
        <a:srgbClr val="F9FDEF"/>
      </a:lt2>
      <a:accent1>
        <a:srgbClr val="4B7937"/>
      </a:accent1>
      <a:accent2>
        <a:srgbClr val="B79214"/>
      </a:accent2>
      <a:accent3>
        <a:srgbClr val="935409"/>
      </a:accent3>
      <a:accent4>
        <a:srgbClr val="7153A0"/>
      </a:accent4>
      <a:accent5>
        <a:srgbClr val="4E74A3"/>
      </a:accent5>
      <a:accent6>
        <a:srgbClr val="6F6702"/>
      </a:accent6>
      <a:hlink>
        <a:srgbClr val="CB7E0E"/>
      </a:hlink>
      <a:folHlink>
        <a:srgbClr val="7C9263"/>
      </a:folHlink>
    </a:clrScheme>
    <a:fontScheme name="Carnival">
      <a:majorFont>
        <a:latin typeface="Bodoni MT"/>
        <a:ea typeface=""/>
        <a:cs typeface=""/>
        <a:font script="Cyrl" typeface="Times New Roman"/>
        <a:font script="Grek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Verdana"/>
        <a:ea typeface=""/>
        <a:cs typeface=""/>
        <a:font script="Jpan" typeface="ＭＳ Ｐゴシック"/>
        <a:font script="Hang" typeface="맑은 고딕"/>
        <a:font script="Hans" typeface="华文楷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arnival">
      <a: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tint val="75000"/>
                <a:satMod val="170000"/>
              </a:schemeClr>
            </a:gs>
            <a:gs pos="37000">
              <a:schemeClr val="phClr">
                <a:tint val="50000"/>
                <a:satMod val="180000"/>
              </a:schemeClr>
            </a:gs>
            <a:gs pos="50000">
              <a:schemeClr val="phClr">
                <a:tint val="46000"/>
                <a:satMod val="180000"/>
              </a:schemeClr>
            </a:gs>
            <a:gs pos="64000">
              <a:schemeClr val="phClr">
                <a:tint val="50000"/>
                <a:satMod val="180000"/>
              </a:schemeClr>
            </a:gs>
            <a:gs pos="100000">
              <a:schemeClr val="phClr">
                <a:tint val="75000"/>
                <a:satMod val="17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hade val="35000"/>
                <a:satMod val="190000"/>
              </a:schemeClr>
            </a:gs>
            <a:gs pos="30000">
              <a:schemeClr val="phClr">
                <a:shade val="64000"/>
                <a:satMod val="165000"/>
              </a:schemeClr>
            </a:gs>
            <a:gs pos="46000">
              <a:schemeClr val="phClr">
                <a:shade val="74000"/>
                <a:satMod val="165000"/>
              </a:schemeClr>
            </a:gs>
            <a:gs pos="56000">
              <a:schemeClr val="phClr">
                <a:shade val="74000"/>
                <a:satMod val="165000"/>
              </a:schemeClr>
            </a:gs>
            <a:gs pos="70000">
              <a:schemeClr val="phClr">
                <a:shade val="64000"/>
                <a:satMod val="165000"/>
              </a:schemeClr>
            </a:gs>
            <a:gs pos="100000">
              <a:schemeClr val="phClr">
                <a:shade val="35000"/>
                <a:satMod val="190000"/>
              </a:schemeClr>
            </a:gs>
          </a:gsLst>
          <a:lin ang="5400000" scaled="0"/>
        </a:gradFill>
      </a:fillStyleLst>
      <a:lnStyleLst>
        <a:ln w="500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28100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540000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000" dir="540000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000" dir="540000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contrasting" dir="tr">
              <a:rot lat="0" lon="0" rev="7000000"/>
            </a:lightRig>
          </a:scene3d>
          <a:sp3d prstMaterial="powder">
            <a:bevelT w="110000" h="50000"/>
          </a:sp3d>
        </a:effectStyle>
      </a:effectStyleLst>
      <a:bg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shade val="68000"/>
                <a:satMod val="150000"/>
              </a:schemeClr>
            </a:gs>
            <a:gs pos="40000">
              <a:schemeClr val="phClr">
                <a:tint val="90000"/>
                <a:satMod val="220000"/>
              </a:schemeClr>
            </a:gs>
            <a:gs pos="50000">
              <a:schemeClr val="phClr">
                <a:tint val="86500"/>
                <a:satMod val="255000"/>
              </a:schemeClr>
            </a:gs>
            <a:gs pos="53000">
              <a:schemeClr val="phClr">
                <a:tint val="86500"/>
                <a:satMod val="255000"/>
              </a:schemeClr>
            </a:gs>
            <a:gs pos="62000">
              <a:schemeClr val="phClr">
                <a:tint val="90000"/>
                <a:satMod val="220000"/>
              </a:schemeClr>
            </a:gs>
            <a:gs pos="100000">
              <a:schemeClr val="phClr">
                <a:shade val="68000"/>
                <a:satMod val="15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190000"/>
              </a:schemeClr>
              <a:schemeClr val="phClr">
                <a:shade val="78000"/>
                <a:satMod val="18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Carnival</Template>
  <TotalTime>9546</TotalTime>
  <Words>435</Words>
  <Application>Microsoft Office PowerPoint</Application>
  <PresentationFormat>กระดาษ A4 (210x297 มม.)</PresentationFormat>
  <Paragraphs>282</Paragraphs>
  <Slides>17</Slides>
  <Notes>4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17</vt:i4>
      </vt:variant>
    </vt:vector>
  </HeadingPairs>
  <TitlesOfParts>
    <vt:vector size="18" baseType="lpstr">
      <vt:lpstr>Carnival</vt:lpstr>
      <vt:lpstr>ภาพนิ่ง 1</vt:lpstr>
      <vt:lpstr>ภาพนิ่ง 2</vt:lpstr>
      <vt:lpstr>ภาพนิ่ง 3</vt:lpstr>
      <vt:lpstr>ภาพนิ่ง 4</vt:lpstr>
      <vt:lpstr>ภาพนิ่ง 5</vt:lpstr>
      <vt:lpstr>ภาพนิ่ง 6</vt:lpstr>
      <vt:lpstr>ภาพนิ่ง 7</vt:lpstr>
      <vt:lpstr>ภาพนิ่ง 8</vt:lpstr>
      <vt:lpstr>ภาพนิ่ง 9</vt:lpstr>
      <vt:lpstr>ภาพนิ่ง 10</vt:lpstr>
      <vt:lpstr>ภาพนิ่ง 11</vt:lpstr>
      <vt:lpstr>ภาพนิ่ง 12</vt:lpstr>
      <vt:lpstr>ภาพนิ่ง 13</vt:lpstr>
      <vt:lpstr>ภาพนิ่ง 14</vt:lpstr>
      <vt:lpstr>ภาพนิ่ง 15</vt:lpstr>
      <vt:lpstr>ภาพนิ่ง 16</vt:lpstr>
      <vt:lpstr>ภาพนิ่ง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Supranee</dc:creator>
  <cp:lastModifiedBy>WIN-XP</cp:lastModifiedBy>
  <cp:revision>689</cp:revision>
  <dcterms:created xsi:type="dcterms:W3CDTF">2010-08-12T15:11:58Z</dcterms:created>
  <dcterms:modified xsi:type="dcterms:W3CDTF">2015-02-12T13:07:50Z</dcterms:modified>
</cp:coreProperties>
</file>