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57" r:id="rId3"/>
    <p:sldId id="268" r:id="rId4"/>
    <p:sldId id="269" r:id="rId5"/>
    <p:sldId id="270" r:id="rId6"/>
    <p:sldId id="258" r:id="rId7"/>
    <p:sldId id="265" r:id="rId8"/>
    <p:sldId id="259" r:id="rId9"/>
    <p:sldId id="276" r:id="rId10"/>
    <p:sldId id="278" r:id="rId11"/>
    <p:sldId id="279" r:id="rId12"/>
    <p:sldId id="280" r:id="rId13"/>
    <p:sldId id="281" r:id="rId14"/>
    <p:sldId id="282" r:id="rId15"/>
    <p:sldId id="277" r:id="rId16"/>
    <p:sldId id="275" r:id="rId17"/>
    <p:sldId id="283" r:id="rId18"/>
  </p:sldIdLst>
  <p:sldSz cx="6858000" cy="9906000" type="A4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CC"/>
    <a:srgbClr val="FF3300"/>
    <a:srgbClr val="FF33CC"/>
    <a:srgbClr val="FF6600"/>
    <a:srgbClr val="FFCCFF"/>
    <a:srgbClr val="FF0066"/>
    <a:srgbClr val="99FFCC"/>
    <a:srgbClr val="FFFF66"/>
    <a:srgbClr val="66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ลักษณะสีอ่อน 1 - เน้น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ลักษณะสีอ่อน 1 - เน้น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4678" autoAdjust="0"/>
    <p:restoredTop sz="91152" autoAdjust="0"/>
  </p:normalViewPr>
  <p:slideViewPr>
    <p:cSldViewPr>
      <p:cViewPr>
        <p:scale>
          <a:sx n="100" d="100"/>
          <a:sy n="100" d="100"/>
        </p:scale>
        <p:origin x="-924" y="157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72" y="-96"/>
      </p:cViewPr>
      <p:guideLst>
        <p:guide orient="horz" pos="3157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E6B22EFD-46B9-4576-BAF9-63DC5EB02572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750888"/>
            <a:ext cx="2601913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31A5A8FB-6F5F-4BD8-9FA8-8845ACD7B0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166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5A8FB-6F5F-4BD8-9FA8-8845ACD7B08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045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5A8FB-6F5F-4BD8-9FA8-8845ACD7B08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5A8FB-6F5F-4BD8-9FA8-8845ACD7B08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5A8FB-6F5F-4BD8-9FA8-8845ACD7B08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541782" y="3883152"/>
            <a:ext cx="5829300" cy="449072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541782" y="1637792"/>
            <a:ext cx="5829300" cy="217932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17923" y="710228"/>
            <a:ext cx="5822156" cy="8485545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82930" y="1149773"/>
            <a:ext cx="5692140" cy="4496329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582930" y="5703464"/>
            <a:ext cx="5692140" cy="2180695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571500" y="8607213"/>
            <a:ext cx="1600200" cy="528320"/>
          </a:xfrm>
        </p:spPr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2343150" y="8607213"/>
            <a:ext cx="2171700" cy="52832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4686300" y="8607213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3474720" y="4340858"/>
            <a:ext cx="8321040" cy="6858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200150" y="790787"/>
            <a:ext cx="2537460" cy="924101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200150" y="1910078"/>
            <a:ext cx="2537460" cy="69342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3846635" y="790787"/>
            <a:ext cx="2537460" cy="924101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3846635" y="1910078"/>
            <a:ext cx="2537460" cy="69342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4914900" y="8976361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3276601" y="4489872"/>
            <a:ext cx="7924800" cy="6858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943100" y="870373"/>
            <a:ext cx="4457700" cy="792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2549477" y="4489873"/>
            <a:ext cx="7924800" cy="6858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4914900" y="8976361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555610" y="1148076"/>
            <a:ext cx="2970038" cy="7647432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3958296" y="5058073"/>
            <a:ext cx="2400300" cy="1651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395653" y="1186181"/>
            <a:ext cx="3413174" cy="7533640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th-TH" sz="2000" smtClean="0"/>
              <a:t>คลิกไอคอนเพื่อเพิ่มรูปภาพ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3958296" y="2311401"/>
            <a:ext cx="2400300" cy="2636607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257175" y="330200"/>
            <a:ext cx="6343650" cy="92456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342900" y="440267"/>
            <a:ext cx="6172200" cy="1651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342900" y="8976361"/>
            <a:ext cx="1600200" cy="52832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2343150" y="8976361"/>
            <a:ext cx="2171700" cy="52832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4914900" y="8976361"/>
            <a:ext cx="1600200" cy="52832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th/url?sa=i&amp;rct=j&amp;q=%E0%B9%80%E0%B8%9E%E0%B8%A8%E0%B8%A8%E0%B8%B6%E0%B8%81%E0%B8%A9%E0%B8%B2%E0%B9%83%E0%B8%99%E0%B9%82%E0%B8%A3%E0%B8%87%E0%B9%80%E0%B8%A3%E0%B8%B5%E0%B8%A2%E0%B8%99&amp;source=images&amp;cd=&amp;cad=rja&amp;docid=8ZxpoMu5HGRO4M&amp;tbnid=0Wuu1Od8sl4rnM:&amp;ved=0CAUQjRw&amp;url=http://m.horoworld.com/variety/10896_%E0%B8%9A%E0%B8%A3%E0%B8%A3%E0%B9%80%E0%B8%88%E0%B8%B4%E0%B8%94-%E0%B8%95%E0%B8%B8%E0%B9%8A%E0%B8%81%E0%B8%95%E0%B8%B2%E0%B9%84%E0%B8%A5%E0%B9%88%E0%B9%80%E0%B8%AD%E0%B8%94%E0%B8%AA%E0%B9%8C-%E0%B8%AB%E0%B8%A7%E0%B8%B1%E0%B8%87%E0%B9%80%E0%B8%95%E0%B8%B7%E0%B8%AD%E0%B8%99%E0%B8%AA%E0%B8%95%E0%B8%B4%E0%B8%A7%E0%B8%B1%E0%B8%A2%E0%B8%A3%E0%B8%B8%E0%B9%88%E0%B8%99&amp;ei=b2gIUsaUHoTWrQemrYGQCQ&amp;psig=AFQjCNGxOj2zFOW6lT7pk7W7mOIk6oP_ag&amp;ust=137636893122711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สี่เหลี่ยมผืนผ้า 19"/>
          <p:cNvSpPr/>
          <p:nvPr/>
        </p:nvSpPr>
        <p:spPr>
          <a:xfrm>
            <a:off x="642918" y="881034"/>
            <a:ext cx="5647700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ชุดการเรียนการสอนรายวิชาสุขศึกษา (พ ๒๒๑๐๑)</a:t>
            </a:r>
          </a:p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เรื่อง การสร้างเสริมสุขภาพในวัยเรียน  </a:t>
            </a:r>
          </a:p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สำหรับนักเรียนชั้นมัธยมศึกษาปีที่ ๒</a:t>
            </a:r>
            <a:endParaRPr lang="th-TH" sz="3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43182" y="7881958"/>
            <a:ext cx="36920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นางวันเพ็ญ  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คฤคราช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ตำแหน่ง ครูชำนาญการพิเศษ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กลุ่มสาระการเรียนรู้สุขศึกษาและพลศึกษา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โรงเรียนแกลง“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วิทย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สถาวร” อำเภอแกลง จังหวัดระยอง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สำนักงานเขตพื้นที่การศึกษามัธยมศึกษา เขต ๑๘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25" name="Group 2"/>
          <p:cNvGrpSpPr>
            <a:grpSpLocks/>
          </p:cNvGrpSpPr>
          <p:nvPr/>
        </p:nvGrpSpPr>
        <p:grpSpPr bwMode="auto">
          <a:xfrm>
            <a:off x="1928802" y="3381364"/>
            <a:ext cx="4000528" cy="1438271"/>
            <a:chOff x="2820" y="3060"/>
            <a:chExt cx="7710" cy="2715"/>
          </a:xfrm>
        </p:grpSpPr>
        <p:cxnSp>
          <p:nvCxnSpPr>
            <p:cNvPr id="29" name="AutoShape 3"/>
            <p:cNvCxnSpPr>
              <a:cxnSpLocks noChangeShapeType="1"/>
            </p:cNvCxnSpPr>
            <p:nvPr/>
          </p:nvCxnSpPr>
          <p:spPr bwMode="auto">
            <a:xfrm flipV="1">
              <a:off x="2820" y="3060"/>
              <a:ext cx="6285" cy="615"/>
            </a:xfrm>
            <a:prstGeom prst="straightConnector1">
              <a:avLst/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</p:cxnSp>
        <p:cxnSp>
          <p:nvCxnSpPr>
            <p:cNvPr id="30" name="AutoShape 4"/>
            <p:cNvCxnSpPr>
              <a:cxnSpLocks noChangeShapeType="1"/>
            </p:cNvCxnSpPr>
            <p:nvPr/>
          </p:nvCxnSpPr>
          <p:spPr bwMode="auto">
            <a:xfrm>
              <a:off x="2820" y="3675"/>
              <a:ext cx="0" cy="1740"/>
            </a:xfrm>
            <a:prstGeom prst="straightConnector1">
              <a:avLst/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</p:cxnSp>
        <p:cxnSp>
          <p:nvCxnSpPr>
            <p:cNvPr id="31" name="AutoShape 5"/>
            <p:cNvCxnSpPr>
              <a:cxnSpLocks noChangeShapeType="1"/>
            </p:cNvCxnSpPr>
            <p:nvPr/>
          </p:nvCxnSpPr>
          <p:spPr bwMode="auto">
            <a:xfrm>
              <a:off x="2820" y="5415"/>
              <a:ext cx="7710" cy="360"/>
            </a:xfrm>
            <a:prstGeom prst="straightConnector1">
              <a:avLst/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</p:cxnSp>
        <p:cxnSp>
          <p:nvCxnSpPr>
            <p:cNvPr id="32" name="AutoShape 6"/>
            <p:cNvCxnSpPr>
              <a:cxnSpLocks noChangeShapeType="1"/>
            </p:cNvCxnSpPr>
            <p:nvPr/>
          </p:nvCxnSpPr>
          <p:spPr bwMode="auto">
            <a:xfrm>
              <a:off x="9105" y="3060"/>
              <a:ext cx="1425" cy="2715"/>
            </a:xfrm>
            <a:prstGeom prst="straightConnector1">
              <a:avLst/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</p:cxnSp>
      </p:grpSp>
      <p:sp>
        <p:nvSpPr>
          <p:cNvPr id="26" name="WordArt 7"/>
          <p:cNvSpPr>
            <a:spLocks noChangeArrowheads="1" noChangeShapeType="1" noTextEdit="1"/>
          </p:cNvSpPr>
          <p:nvPr/>
        </p:nvSpPr>
        <p:spPr bwMode="auto">
          <a:xfrm>
            <a:off x="1142984" y="2952736"/>
            <a:ext cx="1928826" cy="595310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CanUp">
              <a:avLst>
                <a:gd name="adj" fmla="val 66667"/>
              </a:avLst>
            </a:prstTxWarp>
          </a:bodyPr>
          <a:lstStyle/>
          <a:p>
            <a:pPr algn="ctr" rtl="0"/>
            <a:r>
              <a:rPr lang="th-TH" sz="3600" b="1" kern="1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#TS  Malee Normal"/>
              </a:rPr>
              <a:t>หน่วยการเรียนรู้ที่ </a:t>
            </a:r>
            <a:endParaRPr lang="th-TH" sz="3600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#TS  Malee Normal"/>
            </a:endParaRP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1714488" y="3452802"/>
            <a:ext cx="785818" cy="742962"/>
          </a:xfrm>
          <a:prstGeom prst="ellipse">
            <a:avLst/>
          </a:prstGeom>
          <a:gradFill rotWithShape="0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1"/>
          </a:gradFill>
          <a:ln w="12700">
            <a:solidFill>
              <a:srgbClr val="FF6600"/>
            </a:solidFill>
            <a:round/>
            <a:headEnd/>
            <a:tailEnd/>
          </a:ln>
          <a:effectLst>
            <a:outerShdw dist="107763" dir="13500000" algn="ctr" rotWithShape="0">
              <a:srgbClr val="FFC00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DSMaiThaias" pitchFamily="18"/>
                <a:cs typeface="Angsana New" pitchFamily="18" charset="-34"/>
              </a:rPr>
              <a:t>๖</a:t>
            </a:r>
            <a:endParaRPr kumimoji="0" lang="th-TH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5992" y="3635584"/>
            <a:ext cx="3357586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200" b="1" spc="50" dirty="0" smtClean="0">
                <a:ln w="11430"/>
                <a:solidFill>
                  <a:schemeClr val="tx2">
                    <a:lumMod val="50000"/>
                    <a:lumOff val="50000"/>
                  </a:schemeClr>
                </a:solidFill>
                <a:effectLst>
                  <a:glow rad="101600">
                    <a:srgbClr val="FF66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_Layiji MaHaNiYom V 1.2" pitchFamily="2" charset="0"/>
                <a:cs typeface="_Layiji MaHaNiYom V 1.2" pitchFamily="2" charset="0"/>
              </a:rPr>
              <a:t>โรคา</a:t>
            </a:r>
          </a:p>
          <a:p>
            <a:pPr algn="ctr"/>
            <a:r>
              <a:rPr lang="th-TH" sz="3200" b="1" spc="50" dirty="0" smtClean="0">
                <a:ln w="11430"/>
                <a:solidFill>
                  <a:schemeClr val="tx2">
                    <a:lumMod val="50000"/>
                    <a:lumOff val="50000"/>
                  </a:schemeClr>
                </a:solidFill>
                <a:effectLst>
                  <a:glow rad="101600">
                    <a:srgbClr val="FF66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_Layiji MaHaNiYom V 1.2" pitchFamily="2" charset="0"/>
                <a:cs typeface="_Layiji MaHaNiYom V 1.2" pitchFamily="2" charset="0"/>
              </a:rPr>
              <a:t>อย่ากรายใกล้</a:t>
            </a:r>
            <a:endParaRPr lang="th-TH" sz="3200" b="1" spc="50" dirty="0">
              <a:ln w="11430"/>
              <a:solidFill>
                <a:schemeClr val="tx2">
                  <a:lumMod val="50000"/>
                  <a:lumOff val="50000"/>
                </a:schemeClr>
              </a:solidFill>
              <a:effectLst>
                <a:glow rad="101600">
                  <a:srgbClr val="FF6600">
                    <a:alpha val="60000"/>
                  </a:srgb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1857364" y="5095876"/>
            <a:ext cx="3143248" cy="2247924"/>
          </a:xfrm>
          <a:prstGeom prst="ellipse">
            <a:avLst/>
          </a:prstGeom>
          <a:gradFill rotWithShape="1">
            <a:gsLst>
              <a:gs pos="0">
                <a:srgbClr val="EEECE1"/>
              </a:gs>
              <a:gs pos="100000">
                <a:srgbClr val="92CDDC"/>
              </a:gs>
            </a:gsLst>
            <a:path path="shape">
              <a:fillToRect l="50000" t="50000" r="50000" b="50000"/>
            </a:path>
          </a:gradFill>
          <a:ln w="76200" cmpd="tri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4" name="irc_mi" descr="http://ho.files-media.com/ud/variety/imgs/1/4/10896/a3.gif">
            <a:hlinkClick r:id="rId3"/>
          </p:cNvPr>
          <p:cNvPicPr/>
          <p:nvPr/>
        </p:nvPicPr>
        <p:blipFill>
          <a:blip r:embed="rId4" cstate="print">
            <a:lum bright="20000"/>
          </a:blip>
          <a:srcRect/>
          <a:stretch>
            <a:fillRect/>
          </a:stretch>
        </p:blipFill>
        <p:spPr bwMode="auto">
          <a:xfrm>
            <a:off x="2571744" y="5381628"/>
            <a:ext cx="170497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23225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๗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4" name="ตัดและมนมุมสี่เหลี่ยมหนึ่งมุม 3"/>
          <p:cNvSpPr/>
          <p:nvPr/>
        </p:nvSpPr>
        <p:spPr>
          <a:xfrm>
            <a:off x="1456032" y="1309662"/>
            <a:ext cx="2500330" cy="428628"/>
          </a:xfrm>
          <a:prstGeom prst="snip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h-TH" b="1" cap="all" dirty="0" smtClean="0">
                <a:ln/>
                <a:solidFill>
                  <a:srgbClr val="0000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H SarabunPSK" pitchFamily="34" charset="-34"/>
                <a:cs typeface="TH SarabunPSK" pitchFamily="34" charset="-34"/>
              </a:rPr>
              <a:t>โรคเอดส์</a:t>
            </a:r>
            <a:endParaRPr lang="th-TH" b="1" cap="all" dirty="0">
              <a:ln/>
              <a:solidFill>
                <a:srgbClr val="0000CC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5" name="รูปภาพ 4" descr="the-than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36" y="1095348"/>
            <a:ext cx="2571768" cy="360463"/>
          </a:xfrm>
          <a:prstGeom prst="rect">
            <a:avLst/>
          </a:prstGeom>
        </p:spPr>
      </p:pic>
      <p:pic>
        <p:nvPicPr>
          <p:cNvPr id="6" name="รูปภาพ 5" descr="the-than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435560" y="1595414"/>
            <a:ext cx="2571768" cy="360463"/>
          </a:xfrm>
          <a:prstGeom prst="rect">
            <a:avLst/>
          </a:prstGeom>
        </p:spPr>
      </p:pic>
      <p:sp>
        <p:nvSpPr>
          <p:cNvPr id="7" name="สี่เหลี่ยมผืนผ้า 6"/>
          <p:cNvSpPr/>
          <p:nvPr/>
        </p:nvSpPr>
        <p:spPr>
          <a:xfrm>
            <a:off x="1142984" y="2166918"/>
            <a:ext cx="5072098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3975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 	</a:t>
            </a:r>
            <a:r>
              <a:rPr lang="th-TH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 โรคเอดส์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หรือ 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AIDS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(Acquired </a:t>
            </a:r>
            <a:r>
              <a:rPr lang="en-US" sz="1600" dirty="0" err="1" smtClean="0">
                <a:latin typeface="TH SarabunPSK" pitchFamily="34" charset="-34"/>
                <a:cs typeface="TH SarabunPSK" pitchFamily="34" charset="-34"/>
              </a:rPr>
              <a:t>Immuno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 Deficiency Syndrome)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คือ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กลุ่มอาการของความเจ็บป่วยที่เกิดจากการติดเชื้อ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ไวรัส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เอดส์ หรือ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เอช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ไอวี 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(HIV) 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ทำให้ร่างกายอ่อนแอลงเนื่องจากภูมิคุ้มกันบกพร่อง ผู้ป่วยเอดส์อาจมีอาการได้มากมายหลายอย่าง เช่น ไข้ ผื่นขึ้นตามตัว การลุกลามของโรคเริม ปอดอักเสบ ท้องเสียเรื้อรัง ผอมลงและน้ำหนักตัวลดลงอย่างรวดเร็ว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	โรคเอดส์จัดเป็นโรคติดต่ออันตรายร้ายแรงโรคหนึ่ง เพราะผู้ติดเชื้อเอดส์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ทุกรายจะเสียชีวิตในเวลาที่ไม่นานนัก ปัจจุบันยังไม่มียาใด ๆ ที่จะรักษาโรคเอดส์ให้หายขาดได้ และยังไม่มีวัคซีนที่จะใช้ป้องกันโรคเอดส์อย่างได้ผล เมื่อ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ไวรัส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เอดส์เข้าสู่ร่างกายคนเรา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จะมีระยะฟักตัว เพื่อเพิ่มจำนวน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ไวรัส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ระยะหนึ่งก่อนเกิดอาการต่างๆ โดยเชื้อ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เอช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ไอวีจะเข้าไปทำลายเซลล์เม็ดเลือดขาวที่มีหน้าที่สร้างภูมิคุ้มกันโรค ทำให้ผู้ป่วยที่ติดเชื้อมีภูมิคุ้มกันต่ำลง จนร่างกายไม่สามารถต้านทานเชื้อโรคได้อีก โรคต่างๆ (หรือเรียกอีกนัยหนึ่งว่า โรคฉวยโอกาส) จึงเข้ามาซ้ำเติมได้ง่าย เช่น วัณโรค ปอดบวม ติดเชื้อในระบบโลหิต เชื้อรา ฯลฯ และทำให้ผู้ป่วยเสียชีวิตในที่สุด</a:t>
            </a:r>
          </a:p>
          <a:p>
            <a:pPr>
              <a:tabLst>
                <a:tab pos="715963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โรคเอดส์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สามารถติดต่อได้ ๓ ทาง คือ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       	๑. การร่วมเพศกับผู้ติดเชื้อเอดส์ โดยไม่ใช่ถุงยางอนามัย ทั้งชายกับชาย หญิงกับหญิง หรือชายกับหญิง จะเป็นช่องทางธรรมชาติหรือไม่ธรรมชาติก็ตาม ล้วนมีโอกาสเสี่ยงต่อการติด 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โรคเอดส์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ทั้งนั้น ซึ่งมีข้อมูลจากกองระบาดวิทยาระบุว่า ร้อยละ ๘๓ ของผู้ติดเชื้อเอดส์ รับเชื้อมาจากการมีเพศสัมพันธ์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       	๒. การรับเชื้อทางเลือด โอกาสติดเชื้อ เอดส์ พบได้ ๒ กรณี คือ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     	 - ใช้เข็มฉีดยา หรือกระบอกฉีดยา ร่วมกับผู้ติดเชื้อ เอดส์ มักพบในกลุ่มผู้ใช้สารเสพติดชนิดฉีดเข้าเส้น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      	- รับเลือดมาจากการผ่าตัด หรือเพื่อรักษาโรคเลือดบางชนิด แต่ปัจจุบันเลือดที่ได้รับการบริจาคมา จะถูกนำไปตรวจหาเชื้อเอดส์ก่อน จึงมีความปลอดภัยเกือบ ๑๐๐%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       	๓. ติดต่อผ่านทางแม่สู่ลูก เกิดจากแม่ที่มีเชื้อเอดส์และถ่ายทอดให้ทารก ในขณะตั้งครรภ์ ขณะคลอด และภายหลังคลอด ปัจจุบันมีวิธีป้องกันการแพร่เชื้อเอดส์จากแม่สู่ลูก โดยการทานยาต้าน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ไวรัส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ในช่วงตั้งครรภ์ จะสามารถลดโอกาสเสี่ยงต่อการติดเชื้อเอดส์</a:t>
            </a:r>
          </a:p>
          <a:p>
            <a:pPr>
              <a:tabLst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เหลือเพียงร้อยละ ๘ แต่ยังคงมีความเสี่ยงอยู่ ดังนั้นวิธีที่ดีที่สุดคือ การตรวจเลือด</a:t>
            </a:r>
          </a:p>
          <a:p>
            <a:pPr>
              <a:tabLst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ก่อนแต่งงาน 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๘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 rot="10800000" flipV="1">
            <a:off x="1285860" y="1186552"/>
            <a:ext cx="5072098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เชื้อเอดส์ 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จะแบ่งช่วงอาการออกเป็น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ระยะ คือ</a:t>
            </a:r>
            <a:b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</a:b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             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.ระยะไม่</a:t>
            </a:r>
            <a:r>
              <a:rPr kumimoji="0" lang="th-TH" sz="1600" b="1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ปรากฎ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อาการ (</a:t>
            </a:r>
            <a:r>
              <a:rPr kumimoji="0" lang="th-TH" sz="1600" b="1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Asymptomatic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</a:t>
            </a:r>
            <a:r>
              <a:rPr kumimoji="0" lang="th-TH" sz="1600" b="1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stage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)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 หรือระยะติดเชื้อโดยไม่มีอาการ ในระยะนี้ผู้ติดเชื้อจะไม่แสดงอาการผิดปกติใดๆ ออกมา จึงดูเหมือนคนมีสุขภาพแข็งแรงเหมือนคนปกติ แต่อาจจะเจ็บป่วยเล็กๆ น้อยๆ จากระยะแรกเข้าสู่ระยะต่อไปโดยเฉลี่ยใช้เวลาประมาณ ๗-๘ ปี แต่บางคนอาจไม่มีอาการนานถึง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๑๐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ปี จึงทำให้ผู้ติดเชื้อสามารถแพร่เชื้อต่อไปให้กับบุคคลอื่นได้ เนื่องจากส่วนใหญ่ไม่ทราบว่าตนเองติดเชื้อ</a:t>
            </a:r>
            <a:b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</a:b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             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๒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.ระยะมีอาการสัมพันธ์กับเอดส์ (</a:t>
            </a:r>
            <a:r>
              <a:rPr kumimoji="0" lang="th-TH" sz="1600" b="1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Aids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</a:t>
            </a:r>
            <a:r>
              <a:rPr kumimoji="0" lang="th-TH" sz="1600" b="1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Related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</a:t>
            </a:r>
            <a:r>
              <a:rPr kumimoji="0" lang="th-TH" sz="1600" b="1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Complex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หรือ </a:t>
            </a:r>
            <a:r>
              <a:rPr kumimoji="0" lang="th-TH" sz="1600" b="1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ARC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)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 หรือระยะเริ่ม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ปรากฎ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อาการ (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Symptomatic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HIV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Infection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) ในระยะนี้จะตรวจพบผลเลือดบวก และมีอาการผิดปกติเกิดขึ้นในเห็น เช่น ต่อมน้ำเหลืองโตหลายแห่งติดต่อกันนานกว่า ๓ เดือน, มีเชื้อราในปากบริเวณกระพุ้งแก้ม และเพดานปาก, เป็นงูสวัด หรือแผลเริมชนิดลุกลาม และมีอาการเรื้อรังนานเกิน ๑ เดือน โดยไม่ทราบสาเหตุ เช่น มีไข้ ท้องเสีย ผิวหนังอักเสบ น้ำหนักลด เป็นต้น ระยะนี้อาจเป็นอยู่นานเป็นปีก่อนจะกลายเป็นเอดส์ระยะเต็มขึ้นต่อไป</a:t>
            </a:r>
            <a:b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</a:b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             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๓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.ระยะเอดส์เต็มขั้น (</a:t>
            </a:r>
            <a:r>
              <a:rPr kumimoji="0" lang="th-TH" sz="1600" b="1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Full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</a:t>
            </a:r>
            <a:r>
              <a:rPr kumimoji="0" lang="th-TH" sz="1600" b="1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Blown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</a:t>
            </a:r>
            <a:r>
              <a:rPr kumimoji="0" lang="th-TH" sz="1600" b="1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AIDS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) หรือ ระยะ โรคเอดส์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 ในระยะนี้ภูมิคุ้มกันของร่างกายจะถูกทำลายลงไปมาก ทำให้เป็นโรคต่างๆ ได้ง่าย หรือที่เรียกว่า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"โรคติดเชื้อฉวยโอกาส"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ซึ่งมีหลายชนิด แล้วแต่ว่าจะติดเชื้อชนิดใด และเกิดที่ส่วนใด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ของร่างกาย หากเป็นวัณโรคที่ปอด จะมีอาการไข้เรื้อรัง ไอเป็นเลือด ถ้าเป็นเยื่อหุ้มสมองอักเสบจากเชื้อ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Cryptococcus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จะมีอาการปวด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ศรีษะ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อย่างรุนแรง คอแข็ง คลื่นไส้อาเจียน หากเป็นโรคเอดส์ของระบบประสาทก็จะมีอาการความจำเสื่อม ซึมเศร้า แขนขาอ่อนแรงเป็นต้น ส่วนใหญ่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เมื่อผู้เป็นเอดส์เข้าสู่ระยะสุดท้ายนี้แล้วโดยทั่วไปจะมีชีวิตอยู่ได้เพียง ๑-๒ ปี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เราสามารถป้องกัน 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โรคเอดส์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ได้โดย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       	๑. ใช้ถุงยางอนามัยทุกครั้ง ที่มีเพศสัมพันธ์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       	๒. รักเดียว ใจเดียว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       	๓. ก่อนแต่งงาน หรือมีบุตร ควรตรวจร่างกาย ตรวจเลือด และขอรับคำปรึกษาเรื่อง 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โรคเอดส์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จากแพทย์ก่อน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       	๔. งดดื่มเครื่องดื่มแอลกอฮอล์ และงดใช้สารเสพติดทุกชนิด</a:t>
            </a:r>
            <a:endParaRPr kumimoji="0" lang="th-TH" sz="1600" b="0" i="0" u="none" strike="noStrike" cap="none" normalizeH="0" baseline="0" dirty="0" smtClean="0">
              <a:ln>
                <a:noFill/>
              </a:ln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150" name="AutoShape 6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-760413"/>
            <a:ext cx="180975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6151" name="AutoShape 7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31750"/>
            <a:ext cx="180975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6152" name="AutoShape 8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823913"/>
            <a:ext cx="180975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grpSp>
        <p:nvGrpSpPr>
          <p:cNvPr id="13" name="กลุ่ม 12"/>
          <p:cNvGrpSpPr/>
          <p:nvPr/>
        </p:nvGrpSpPr>
        <p:grpSpPr>
          <a:xfrm>
            <a:off x="1285860" y="8028460"/>
            <a:ext cx="4855868" cy="1108800"/>
            <a:chOff x="1285860" y="7953396"/>
            <a:chExt cx="4855868" cy="1108800"/>
          </a:xfrm>
        </p:grpSpPr>
        <p:pic>
          <p:nvPicPr>
            <p:cNvPr id="12" name="รูปภาพ 11" descr="con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72008" y="7953396"/>
              <a:ext cx="1569720" cy="1108710"/>
            </a:xfrm>
            <a:prstGeom prst="roundRect">
              <a:avLst>
                <a:gd name="adj" fmla="val 16667"/>
              </a:avLst>
            </a:prstGeom>
            <a:ln>
              <a:solidFill>
                <a:schemeClr val="accent2">
                  <a:lumMod val="75000"/>
                </a:schemeClr>
              </a:solidFill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9" name="รูปภาพ 8" descr="News_020810_3.jpg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85860" y="7953396"/>
              <a:ext cx="1569600" cy="1108800"/>
            </a:xfrm>
            <a:prstGeom prst="roundRect">
              <a:avLst>
                <a:gd name="adj" fmla="val 16667"/>
              </a:avLst>
            </a:prstGeom>
            <a:ln>
              <a:solidFill>
                <a:srgbClr val="FF0000"/>
              </a:solidFill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10" name="รูปภาพ 9" descr="671831-img-1366330088-3.jpg"/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28934" y="7953396"/>
              <a:ext cx="1569600" cy="1108800"/>
            </a:xfrm>
            <a:prstGeom prst="roundRect">
              <a:avLst>
                <a:gd name="adj" fmla="val 16667"/>
              </a:avLst>
            </a:prstGeom>
            <a:ln>
              <a:solidFill>
                <a:srgbClr val="0000CC"/>
              </a:solidFill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๙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000108" y="1381100"/>
            <a:ext cx="5357850" cy="8217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H SarabunPSK" pitchFamily="34" charset="-34"/>
                <a:cs typeface="TH SarabunPSK" pitchFamily="34" charset="-34"/>
              </a:rPr>
              <a:t> 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ปัจจุบันยังไม่มียาที่สามารถรักษาโรคเอดส์ให้หายขาดได้ มีแต่เพียงยาที่ใช้เพื่อยับยั้งไม่ให้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ไวรัส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เอดส์เพิ่มจำนวนมากขึ้น แต่ไม่สามารถกำจัดเชื้อเอดส์ให้หมดไปจากร่างกายได้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ยาต้าน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ไวรัส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เอดส์ในปัจจุบันมี ๓ ประเภทคือ</a:t>
            </a:r>
            <a:b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</a:b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             	๑.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Nucleoside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Reverse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Transcriptase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Inhibitors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(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NRTIs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) ได้แก่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AZT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ddl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ddC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d4T 3TC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ABC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 รับประทานยาต้าน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ไวรัส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เอดส์</a:t>
            </a:r>
            <a:b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</a:b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             	๒.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Non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-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Nucleoside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Reverse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Transcriptase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Inhibitors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(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NNRTIs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) ได้แก่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NVP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EFV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/>
            </a:r>
            <a:b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</a:b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             	๓.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Protease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Inhibitors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(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Pls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) ได้แก่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IDV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RTV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 Q4V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NFV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 </a:t>
            </a:r>
            <a:b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</a:b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          	หากรับประทานยาต้าน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ไวรัส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effectLst/>
                <a:latin typeface="TH SarabunPSK" pitchFamily="34" charset="-34"/>
                <a:cs typeface="TH SarabunPSK" pitchFamily="34" charset="-34"/>
              </a:rPr>
              <a:t>เอดส์แล้ว อาจมีผลข้างเคียงคือ คลื่นไส้อาเจียน มีผื่นตามผิวหนัง โลหิตจาง ฯลฯ ดังนั้นการรับประทานยาเหล่านี้ควรอยู่ในความดูแลของแพทย์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endParaRPr lang="th-TH" sz="16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th-TH" sz="1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ข้อควรปฏิบัติหากได้รับเชื้อเอดส์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      ผู้ที่เป็น 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โรคเอดส์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สามารถดำเนินชีวิตได้ตามปกติ และควรดูแลสุขภาพให้ดี ไม่ควรวิตกกังวล เพราะหากไม่มีโรคแทรกซ้อนจะสามารถมีชีวิตยืนยาวไปได้อีกหลายปี โดยมีข้อปฏิบัติคือ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       ๑. รับประทานอาหารที่มีประโยชน์ มีสารอาหารครบถ้วน เพื่อให้ร่างกายแข็งแรง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       ๒. รักษาสุขภาพร่างกายให้แข็งแรง ด้วยการออกกำลังกายอย่างสม่ำเสมอ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       ๓. หลีกเลี่ยงการมีเพศสัมพันธ์ หรือหากมีเพศสัมพันธ์ ควรใช้ถุงยางอนามัยทุกครั้ง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เพื่อป้องกันการรับเชื้อ หรือแพร่เชื้อเอดส์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       ๔. งดการบริจาคเลือด อวัยวะ และงดใช้สิ่งเสพติดทุกชนิด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       ๕. หากเป็นหญิง ไม่ควรตั้งครรภ์ เพราะเชื้อเอดส์สามารถถ่ายทอดสู่ลูกได้ถึง 30%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       ๖. ทำจิตใจให้สงบ ไม่เครียด ไม่กังวล รวมทั้งอาจฝึกสมาธิ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       ๗. อยู่ในสถานที่ที่มีอากาศถ่ายเทสะดวก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endParaRPr lang="th-TH" sz="16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หน่วยงานที่ให้การบริการปรึกษาปัญหาสุขภาพ และ โรคเอดส์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ผู้ที่ต้องการข้อมูลเกี่ยวกับ โรคเอดส์ เพิ่มเติม สามารถติดต่อได้ที่</a:t>
            </a: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กลุ่มโรคติดต่อทางเพศสัมพันธ์ สำนักโรคเอดส์ วัณโรค และโรคติดต่อทางเพศสัมพันธ์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โทร. ๐-๒๒๘๖-๐๔๓๑ 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๐-๒๒๘๖-๔๔๘๓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โรงพยาบาลบำราศนรา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ดูร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โทร. ๐-๒๕๙๐-๓๗๓๗ 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๐-๒๕๙๐-๓๕๑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กองควบคุมโรคเอดส์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กทม. 	โทร. ๐-๒๘๖๐-๘๗๕๑-๖ ต่อ ๔๐๗-๘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มูลนิธิศูนย์ฮอตไลน์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โทร. ๐-๒๒๗๗-๗๖๙๙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๐-๒๒๗๗-๘๘๑๑ (โทรฟรี)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มูลนิธิเข้าถึงเอดส์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โทร. ๐-๒๓๗๒-๒๒๒๒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       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สถานบริการสาธารณสุข และโรงพยาบาลของรัฐทุกแห่ง</a:t>
            </a:r>
            <a:endParaRPr kumimoji="0" lang="th-TH" sz="1600" b="0" i="0" u="none" strike="noStrike" cap="none" normalizeH="0" baseline="0" dirty="0" smtClean="0">
              <a:ln>
                <a:noFill/>
              </a:ln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122" name="AutoShape 2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-700088"/>
            <a:ext cx="180975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123" name="AutoShape 3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-90488"/>
            <a:ext cx="180975" cy="1809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124" name="AutoShape 4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519113"/>
            <a:ext cx="180975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๑๐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8" name="ตัดและมนมุมสี่เหลี่ยมหนึ่งมุม 7"/>
          <p:cNvSpPr/>
          <p:nvPr/>
        </p:nvSpPr>
        <p:spPr>
          <a:xfrm>
            <a:off x="1456032" y="1309662"/>
            <a:ext cx="2500330" cy="428628"/>
          </a:xfrm>
          <a:prstGeom prst="snip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h-TH" b="1" cap="all" dirty="0" smtClean="0">
                <a:ln/>
                <a:solidFill>
                  <a:srgbClr val="0000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H SarabunPSK" pitchFamily="34" charset="-34"/>
                <a:cs typeface="TH SarabunPSK" pitchFamily="34" charset="-34"/>
              </a:rPr>
              <a:t>การตั้งครรภ์โดยไม่พึงประสงค์</a:t>
            </a:r>
            <a:endParaRPr lang="th-TH" b="1" cap="all" dirty="0">
              <a:ln/>
              <a:solidFill>
                <a:srgbClr val="0000CC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" name="รูปภาพ 9" descr="the-than5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736" y="1023910"/>
            <a:ext cx="2571768" cy="360463"/>
          </a:xfrm>
          <a:prstGeom prst="rect">
            <a:avLst/>
          </a:prstGeom>
        </p:spPr>
      </p:pic>
      <p:pic>
        <p:nvPicPr>
          <p:cNvPr id="12" name="รูปภาพ 11" descr="the-than5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435560" y="1595414"/>
            <a:ext cx="2571768" cy="360463"/>
          </a:xfrm>
          <a:prstGeom prst="rect">
            <a:avLst/>
          </a:prstGeom>
        </p:spPr>
      </p:pic>
      <p:sp>
        <p:nvSpPr>
          <p:cNvPr id="13" name="สี่เหลี่ยมผืนผ้า 12"/>
          <p:cNvSpPr/>
          <p:nvPr/>
        </p:nvSpPr>
        <p:spPr>
          <a:xfrm>
            <a:off x="357166" y="2166918"/>
            <a:ext cx="621510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	                                                   การตั้งครรภ์ไม่พึงประสงค์ในวัยรุ่น ปัจจุบันเป็นปัญหา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          สำคัญหาหนึ่ง เนื่องจากมีแนวโน้มเพิ่มขึ้น อันเนื่องมาจาก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          ความเจริญก้าวหน้าทางวิทยาศาสตร์และเทคโนโลยีที่มีผล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          ต่อการเปลี่ยนแปลงทางประเพณี วัฒนธรรมทางสังคม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          รวมทั้งความเชื่อทางเพศที่ผิดๆ ดังนั้นการเรียนรู้ และ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          เข้าใจผลกระทบต่อการตั้งครรภ์ในวัยรุ่น เพื่อหลีกเลี่ยง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          ปัญหาต่างๆ ต่อพฤติกรรมทางเพศจึงเป็นสิ่งสำคัญ และ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การสร้างความตระหนักในตนเอง ตลอดจนการใช้วิจารณญาณในการแก้ไขปัญหาดังกล่าวได้ด้วยตนเองอย่าง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มีประสิทธิภาพ 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 	๑.  ความหมายของการตั้งครรภ์ที่ไม่พึงประสงค์</a:t>
            </a:r>
          </a:p>
          <a:p>
            <a:pPr>
              <a:tabLst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          	การตั้งครรภ์ที่ไม่พึงประสงค์  หมายถึง  สถานการณ์ของการตั้งครรภ์ที่ไม่ได้ตั้งใจ ไม่ได้มีการวางแผนการณ์จะให้เกิดขึ้น การไม่มีความรู้ ความเข้าใจที่ถูกต้องเกี่ยวกับการตั้งครรภ์และการคุมกำเนิดการถูกข่มขืนจนตั้งครรภ์ การตั้งครรภ์ก่อนการสมรส ตลอดจนความไม่พร้อมในด้านภาวะต่างๆ ด้านเศรษฐกิจ การไม่รับผิดชอบ</a:t>
            </a:r>
          </a:p>
          <a:p>
            <a:pPr>
              <a:tabLst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ของบิดาของเด็กในครรภ์ เป็นต้น  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  พฤติกรรมเสี่ยงต่อการตั้งครรภ์ที่ไม่พึงประสงค์</a:t>
            </a:r>
          </a:p>
          <a:p>
            <a:pPr>
              <a:tabLst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          	พฤติกรรมเสี่ยงต่อการตั้งครรภ์ที่ไม่พึงประสงค์ในช่วงชีวิตของวัยรุ่น อันก่อให้เกิดการตั้งครรภ์ก่อน</a:t>
            </a:r>
          </a:p>
          <a:p>
            <a:pPr>
              <a:tabLst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วัยอันควรมาจากปัจจัยต่างๆ ดังนี้</a:t>
            </a:r>
          </a:p>
          <a:p>
            <a:pPr>
              <a:tabLst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๒.๑  การเปิดโอกาสแก่ตนเองและผู้อื่น</a:t>
            </a:r>
          </a:p>
          <a:p>
            <a:pPr>
              <a:tabLst>
                <a:tab pos="9826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              	การเปิดโอกาสต่อพฤติกรรมเสี่ยงทางเพศมีหลายประการ เช่น การเที่ยวกลางคืนในสถานเริงรมย์ต่างๆ การดื่มเครื่องดื่มที่มีแอลกอฮอล์และรับอาหารจากคนแปลกหน้า การเดินทางตามที่เปลี่ยว มืด สถานที่</a:t>
            </a:r>
          </a:p>
          <a:p>
            <a:pPr>
              <a:tabLst>
                <a:tab pos="9826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ไม่ปลอดภัย การไว้วางใจเพื่อน คนรัก หรือบุคคลแปลกหน้ามากเกินไปโดยไม่ไตร่ตรอง กระตุ้นอารมณ์ทางเพศ</a:t>
            </a:r>
          </a:p>
          <a:p>
            <a:pPr>
              <a:tabLst>
                <a:tab pos="9826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ตามสื่อต่างๆ ตลอดจนความก้าวหน้าทางวิทยาศาสตร์และเทคโนโลยี การใช้ยาและสารเสพติด เป็นต้น</a:t>
            </a:r>
          </a:p>
          <a:p>
            <a:pPr>
              <a:tabLst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๒.๒  การเปิดเผยอารมณ์ทางเพศ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982663" algn="l"/>
              </a:tabLst>
            </a:pP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           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การเปิดเผยอารมณ์ทางเพศ หมายถึง พฤติกรรมเสี่ยงทางเพศที่ก่อให้เกิดอารมณ์ทางเพศแก่ผู้พบเห็น เช่น การเปิดเผยสัดส่วนร่างกายด้วยการสวมเสื้อผ้ารัดรูป โชว์สัดส่วนจนเป็นที่สะดุดตาและยั่วยุให้เกิดอารมณ์ทางเพศ หรือการแสดงพฤติกรรมที่ยั่วยวนด้วยกิริยาวาจาที่แสดงความพึงพอใจ สนใจ เรียกร้อง เชื้อเชิญต่อเพศ</a:t>
            </a:r>
          </a:p>
          <a:p>
            <a:pPr>
              <a:tabLst>
                <a:tab pos="9826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ตรงข้าม ตลอดจนการใช้ยากระตุ้นอารมณ์ทางเพศ เพื่อแสดงให้ผู้อื่นเห็นความสามารถทางเพศของตน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214422" y="3524240"/>
            <a:ext cx="17044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400" dirty="0" smtClean="0">
                <a:latin typeface="2548_D5" pitchFamily="2" charset="0"/>
                <a:cs typeface="+mj-cs"/>
              </a:rPr>
              <a:t>ที่มา</a:t>
            </a:r>
            <a:r>
              <a:rPr lang="th-TH" sz="1600" dirty="0" smtClean="0">
                <a:latin typeface="2548_D5" pitchFamily="2" charset="0"/>
                <a:cs typeface="2548_D5" pitchFamily="2" charset="0"/>
              </a:rPr>
              <a:t> </a:t>
            </a:r>
            <a:r>
              <a:rPr lang="en-US" sz="1600" dirty="0" smtClean="0">
                <a:latin typeface="2548_D5" pitchFamily="2" charset="0"/>
                <a:cs typeface="2548_D5" pitchFamily="2" charset="0"/>
              </a:rPr>
              <a:t>: icare.kapook.com</a:t>
            </a:r>
            <a:endParaRPr lang="th-TH" sz="1600" dirty="0">
              <a:latin typeface="2548_D5" pitchFamily="2" charset="0"/>
              <a:cs typeface="2548_D5" pitchFamily="2" charset="0"/>
            </a:endParaRPr>
          </a:p>
        </p:txBody>
      </p:sp>
      <p:pic>
        <p:nvPicPr>
          <p:cNvPr id="9" name="รูปภาพ 8" descr="mum gg_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984" y="2309794"/>
            <a:ext cx="1714499" cy="12858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๑๑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071546" y="1166786"/>
            <a:ext cx="535785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5963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๒.</a:t>
            </a:r>
            <a:r>
              <a:rPr lang="th-TH" sz="1600" dirty="0" smtClean="0">
                <a:solidFill>
                  <a:srgbClr val="000000"/>
                </a:solidFill>
                <a:latin typeface="TH SarabunPSK" pitchFamily="34" charset="-34"/>
                <a:ea typeface="Times New Roman"/>
                <a:cs typeface="TH SarabunPSK" pitchFamily="34" charset="-34"/>
              </a:rPr>
              <a:t>๓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ความเชื่อทางเพศที่ผิด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Times New Roman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893763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     </a:t>
            </a:r>
            <a:r>
              <a:rPr lang="th-TH" sz="1600" dirty="0" smtClean="0">
                <a:solidFill>
                  <a:srgbClr val="000000"/>
                </a:solidFill>
                <a:latin typeface="TH SarabunPSK" pitchFamily="34" charset="-34"/>
                <a:ea typeface="Times New Roman"/>
                <a:cs typeface="TH SarabunPSK" pitchFamily="34" charset="-34"/>
              </a:rPr>
              <a:t>	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ความเชื่อทางเพศที่ผิด มีผลต่อการตั้งครรภ์ที่ไม่พึงประสงค์ได้ เช่น การมีเพศสัมพันธ์ครั้งเดียวไม่อาจตั้งครรภ์ได้ การคุมกำเนิดไม่ควรใช้กับคนรัก ความสามารถในเรื่องเพศเป็นตัววัดความเป็นลูกผู้ชาย การมีเพศสัมพันธ์ก่อนแต่งงานเป็นเรื่องธรรมดา ผู้หญิงและผู้ชาย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893763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มีสิทธิเท่าเทียมกันในเรื่องเพศ ผู้ชายไม่มีความจำเป็นต้องรับผิดชอบภายหลังมีเพศสัมพันธ์ การ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893763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มีเพศสัมพันธ์หลายคู่หลายคน ถือว่าเป็นผู้มีความสามารถ เป็นต้น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 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Times New Roman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5963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๒.</a:t>
            </a:r>
            <a:r>
              <a:rPr lang="th-TH" sz="1600" dirty="0" smtClean="0">
                <a:solidFill>
                  <a:srgbClr val="000000"/>
                </a:solidFill>
                <a:latin typeface="TH SarabunPSK" pitchFamily="34" charset="-34"/>
                <a:ea typeface="Times New Roman"/>
                <a:cs typeface="TH SarabunPSK" pitchFamily="34" charset="-34"/>
              </a:rPr>
              <a:t>๔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 สถาบันครอบครัว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Times New Roman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82663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           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ครอบครัวเป็นสังคมแรกที่ปลูกฝังความรัก ความเข้าใจ คุณธรรม จริยธรรมบุคคลในครอบครัว การขาดการอบรมเลี้ยงดูที่ดี ความแตกแยกในครอบครัว การขาดความรัก การดูแลเอาใจใส่ซึงกันและกัน ทำให้วัยรุ่นมักมีปฏิสัมพันธ์ที่ไม่ดีต่อครอบครัว และมักจะปลีกตนเอง หรือ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82663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ไปคบเพื่อนซึ่งอาจชักชวนกันไปในทางที่ผิดๆ ได้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Times New Roman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endParaRPr kumimoji="0" lang="th-TH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8" name="รูปภาพ 7" descr="3BA14_girlboy_l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30" y="4310058"/>
            <a:ext cx="2381250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๑๒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grpSp>
        <p:nvGrpSpPr>
          <p:cNvPr id="10" name="กลุ่ม 9"/>
          <p:cNvGrpSpPr/>
          <p:nvPr/>
        </p:nvGrpSpPr>
        <p:grpSpPr>
          <a:xfrm>
            <a:off x="2643182" y="1381100"/>
            <a:ext cx="1857388" cy="800964"/>
            <a:chOff x="2786058" y="2580400"/>
            <a:chExt cx="1857388" cy="800964"/>
          </a:xfrm>
        </p:grpSpPr>
        <p:pic>
          <p:nvPicPr>
            <p:cNvPr id="9" name="รูปภาพ 8" descr="BUNTINGM.WM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86058" y="2580400"/>
              <a:ext cx="1857388" cy="800964"/>
            </a:xfrm>
            <a:prstGeom prst="rect">
              <a:avLst/>
            </a:prstGeom>
          </p:spPr>
        </p:pic>
        <p:sp>
          <p:nvSpPr>
            <p:cNvPr id="5" name="สี่เหลี่ยมผืนผ้า 4"/>
            <p:cNvSpPr/>
            <p:nvPr/>
          </p:nvSpPr>
          <p:spPr>
            <a:xfrm>
              <a:off x="3071810" y="2809860"/>
              <a:ext cx="1151276" cy="4308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th-TH" sz="2200" b="1" cap="none" spc="5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H SarabunPSK" pitchFamily="34" charset="-34"/>
                  <a:cs typeface="TH SarabunPSK" pitchFamily="34" charset="-34"/>
                </a:rPr>
                <a:t>บรรณนุกรม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428736" y="2595546"/>
            <a:ext cx="48577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กิตติ 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ปรมัตถ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ผลและคณะ.  (๒๕๕๑).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หนังสือเสริมฝึกประสบการณ์ วิชา สุขศึกษา ๒.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กรุงเทพฯ </a:t>
            </a:r>
            <a:r>
              <a:rPr lang="en-US" sz="105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ฝ่ายวิชาการ บริษัท สำนักพิมพ์เอมพันธ์ จำกัด.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คู่มือครู.  (๒๕๕๑).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สุขศึกษาและพลศึกษา ชั้นมัธยมศึกษาปีที่ ๒.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กรุงเทพฯ </a:t>
            </a:r>
            <a:r>
              <a:rPr lang="en-US" sz="105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สำนักพิมพ์ บริษัทพัฒนาคุณภาพวิชาการ (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พว.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). 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อภิลักษณ์  เทียนทองและคณะ.  (๒๕๕๑).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หนังสือเรียน รายวิชาพื้นฐาน สุขศึกษาและ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พลศึกษา ชั้นมัธยมศึกษาปีที่ ๒.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กรุงเทพฯ </a:t>
            </a:r>
            <a:r>
              <a:rPr lang="en-US" sz="105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บริษัท สำนักพิมพ์ประสานมิตร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ปสม.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) จำกัด.</a:t>
            </a:r>
          </a:p>
          <a:p>
            <a:pPr>
              <a:tabLst>
                <a:tab pos="539750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รูปภาพ 10" descr="kapook_35039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8" y="1309662"/>
            <a:ext cx="4781550" cy="666750"/>
          </a:xfrm>
          <a:prstGeom prst="rect">
            <a:avLst/>
          </a:prstGeom>
        </p:spPr>
      </p:pic>
      <p:sp>
        <p:nvSpPr>
          <p:cNvPr id="6" name="สี่เหลี่ยมผืนผ้า 5"/>
          <p:cNvSpPr/>
          <p:nvPr/>
        </p:nvSpPr>
        <p:spPr>
          <a:xfrm>
            <a:off x="1142984" y="2381232"/>
            <a:ext cx="540885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ชุดการเรียนการสอนวิชาสุขศึกษาและพลศึกษา เรื่อง การสร้างเสริมสุขภาพในวัยเรียน  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สำหรับนักเรียนชั้นมัธยมศึกษาปีที่ ๒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หน่วยการเรียนรู้ที่ ๖ โรคาอย่ากรายใกล้</a:t>
            </a:r>
            <a:endParaRPr lang="th-TH" sz="1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53823763"/>
              </p:ext>
            </p:extLst>
          </p:nvPr>
        </p:nvGraphicFramePr>
        <p:xfrm>
          <a:off x="2143116" y="3524240"/>
          <a:ext cx="2516290" cy="4453268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258145"/>
                <a:gridCol w="125814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ก่อนเรียน-หลังเรียน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92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ข้อ</a:t>
                      </a:r>
                      <a:endParaRPr lang="en-US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FF00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ตอบ</a:t>
                      </a:r>
                      <a:endParaRPr lang="en-US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FF0066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๑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๒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ข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9108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๓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ค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๔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๕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ค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๖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๗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ข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๘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ข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๙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mtClean="0">
                          <a:latin typeface="TH SarabunPSK" pitchFamily="34" charset="-34"/>
                          <a:cs typeface="TH SarabunPSK" pitchFamily="34" charset="-34"/>
                        </a:rPr>
                        <a:t>๑๐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๑๓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643050" y="1452538"/>
            <a:ext cx="2860078" cy="4308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เฉลยแบบทดสอบก่อน-หลังเรียน </a:t>
            </a:r>
          </a:p>
        </p:txBody>
      </p:sp>
    </p:spTree>
    <p:extLst>
      <p:ext uri="{BB962C8B-B14F-4D97-AF65-F5344CB8AC3E}">
        <p14:creationId xmlns:p14="http://schemas.microsoft.com/office/powerpoint/2010/main" xmlns="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bbon ลง 9"/>
          <p:cNvSpPr/>
          <p:nvPr/>
        </p:nvSpPr>
        <p:spPr>
          <a:xfrm>
            <a:off x="2643182" y="1095348"/>
            <a:ext cx="1857388" cy="500066"/>
          </a:xfrm>
          <a:prstGeom prst="ribbon">
            <a:avLst>
              <a:gd name="adj1" fmla="val 18322"/>
              <a:gd name="adj2" fmla="val 64633"/>
            </a:avLst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3000372" y="1153138"/>
            <a:ext cx="114300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th-TH" sz="28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คำนำ</a:t>
            </a:r>
            <a:endParaRPr lang="th-TH" sz="2800" b="1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2" name="รูปภาพ 11" descr="kapook_4284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26" y="8596338"/>
            <a:ext cx="3429024" cy="296742"/>
          </a:xfrm>
          <a:prstGeom prst="rect">
            <a:avLst/>
          </a:prstGeom>
        </p:spPr>
      </p:pic>
      <p:pic>
        <p:nvPicPr>
          <p:cNvPr id="13" name="รูปภาพ 12" descr="reply-0000002386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2" y="2309794"/>
            <a:ext cx="2643206" cy="91145"/>
          </a:xfrm>
          <a:prstGeom prst="rect">
            <a:avLst/>
          </a:prstGeom>
        </p:spPr>
      </p:pic>
      <p:sp>
        <p:nvSpPr>
          <p:cNvPr id="7" name="สี่เหลี่ยมผืนผ้า 6"/>
          <p:cNvSpPr/>
          <p:nvPr/>
        </p:nvSpPr>
        <p:spPr>
          <a:xfrm>
            <a:off x="857232" y="2809860"/>
            <a:ext cx="550072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42925" algn="l"/>
              </a:tabLst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ชุดการเรียนการสอนรายวิชาสุขศึกษาและพลศึกษา เรื่อง การสร้างเสริมสุขภาพในวัยเรียน  สำหรับนักเรียนชั้นมัธยมศึกษาปีที่ ๒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หน่วยการเรียนรู้ที่ 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๖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โรคาอย่า</a:t>
            </a:r>
            <a:r>
              <a:rPr lang="th-TH" sz="1600" smtClean="0">
                <a:latin typeface="TH SarabunPSK" pitchFamily="34" charset="-34"/>
                <a:cs typeface="TH SarabunPSK" pitchFamily="34" charset="-34"/>
              </a:rPr>
              <a:t>กรายใกล้ สร้าง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ขึ้นประกอบด้วยเนื้อหา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สาระ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เกี่ยวกับการเปลี่ยนแปลงด้านร่างกาย จิตใจ อารมณ์ สังคม และสติปัญญา ในวัยรุ่น และปัจจัยที่มีผลกระทบต่อการเจริญเติบโตและพัฒนาการด้านร่างกาย จิตใจ อารมณ์ สังคม และสติปัญญา ในวัยรุ่น ตามหลักสูตรแกนกลางการศึกษา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ขั้นพื้นฐาน พุทธศักราช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๒๕๕๑  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ชุดการเรียนการสอนเล่ม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นี้  ได้นำเสนอเรื่องราวเกี่ยวกับ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การสร้างเสริมสุขภาพในวัยเรียน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เพื่อ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เป็นแหล่งการเรียนรู้เพิ่มเติม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จากตำราเรียน มีคำถามทบทวนบทเรียน  มีแบบทดสอบก่อนเรียน  และแบบทดสอบหลังเรียน  ซึ่ง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นักเรียนสามารถเรียนรู้เนื้อหาสาระ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ได้ด้วยตนเอง ตามความสนใจและศักยภาพของนักเรียนเอง  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ผู้จัดทำมี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ความปรารถนาอย่างยิ่งที่จะให้ผู้ที่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ศึกษาชุดการเรียนการสอนเล่ม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นี้ ได้ผลบรรลุจุดมุ่งหมายทุกท่าน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สี่เหลี่ยมผืนผ้า 12"/>
          <p:cNvSpPr/>
          <p:nvPr/>
        </p:nvSpPr>
        <p:spPr>
          <a:xfrm>
            <a:off x="1014847" y="3099563"/>
            <a:ext cx="5292588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80975" algn="l"/>
                <a:tab pos="361950" algn="l"/>
                <a:tab pos="4686300" algn="l"/>
              </a:tabLst>
            </a:pP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เ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รื่อง		หน้า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คำแนะนำการ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ใช้สำหรับครู	๑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คำแนะนำการใช้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สำหรับนักเรียน	๒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เป้าหมายการเรียนรู้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มาตรฐานและตัวชี้วัด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สาระสำคัญ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สาระการเรียนรู้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แบบทดสอบ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ก่อน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เรียน - หลังเรียน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๔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โรคติดต่อทางเพศสัมพันธ์	๖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โรคเอดส์	๗</a:t>
            </a:r>
          </a:p>
          <a:p>
            <a:pPr>
              <a:tabLst>
                <a:tab pos="180975" algn="l"/>
                <a:tab pos="361950" algn="l"/>
                <a:tab pos="466090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การตั้งครรภ์โดยไม่พึงประสงค์	๑๐</a:t>
            </a:r>
          </a:p>
          <a:p>
            <a:pPr>
              <a:tabLst>
                <a:tab pos="180975" algn="l"/>
                <a:tab pos="361950" algn="l"/>
                <a:tab pos="466090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บรรณานุกรม	๑๒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66090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เฉลย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แบบทดสอบก่อน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เรียน – หลังเรียน	๑๓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	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Ribbon ลง 8"/>
          <p:cNvSpPr/>
          <p:nvPr/>
        </p:nvSpPr>
        <p:spPr>
          <a:xfrm>
            <a:off x="2643182" y="1095348"/>
            <a:ext cx="1857388" cy="500066"/>
          </a:xfrm>
          <a:prstGeom prst="ribbon">
            <a:avLst>
              <a:gd name="adj1" fmla="val 18322"/>
              <a:gd name="adj2" fmla="val 64633"/>
            </a:avLst>
          </a:prstGeom>
          <a:solidFill>
            <a:srgbClr val="FFFFCC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สารบัญ</a:t>
            </a:r>
            <a:endParaRPr lang="th-TH" sz="24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" name="รูปภาพ 9" descr="kapook_4284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26" y="8596338"/>
            <a:ext cx="3429024" cy="296742"/>
          </a:xfrm>
          <a:prstGeom prst="rect">
            <a:avLst/>
          </a:prstGeom>
        </p:spPr>
      </p:pic>
      <p:pic>
        <p:nvPicPr>
          <p:cNvPr id="11" name="รูปภาพ 10" descr="reply-0000002386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2" y="2309794"/>
            <a:ext cx="2643206" cy="911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๑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Ribbon ลง 9"/>
          <p:cNvSpPr/>
          <p:nvPr/>
        </p:nvSpPr>
        <p:spPr>
          <a:xfrm>
            <a:off x="1000108" y="1595414"/>
            <a:ext cx="5143536" cy="500066"/>
          </a:xfrm>
          <a:prstGeom prst="ribbon">
            <a:avLst>
              <a:gd name="adj1" fmla="val 18322"/>
              <a:gd name="adj2" fmla="val 64633"/>
            </a:avLst>
          </a:prstGeom>
          <a:solidFill>
            <a:srgbClr val="FFFFCC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1" name="รูปภาพ 10" descr="kapook_4284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26" y="9024966"/>
            <a:ext cx="3429024" cy="296742"/>
          </a:xfrm>
          <a:prstGeom prst="rect">
            <a:avLst/>
          </a:prstGeom>
        </p:spPr>
      </p:pic>
      <p:pic>
        <p:nvPicPr>
          <p:cNvPr id="13" name="รูปภาพ 12" descr="reply-0000002386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2" y="2738422"/>
            <a:ext cx="2643206" cy="91145"/>
          </a:xfrm>
          <a:prstGeom prst="rect">
            <a:avLst/>
          </a:prstGeom>
        </p:spPr>
      </p:pic>
      <p:sp>
        <p:nvSpPr>
          <p:cNvPr id="14" name="สี่เหลี่ยมผืนผ้า 13"/>
          <p:cNvSpPr/>
          <p:nvPr/>
        </p:nvSpPr>
        <p:spPr>
          <a:xfrm>
            <a:off x="1928802" y="1666852"/>
            <a:ext cx="336823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j-cs"/>
              </a:rPr>
              <a:t>คำแนะนำการใช้ชุดการเรียนการสอนสำหรับครู</a:t>
            </a:r>
            <a:endParaRPr lang="th-TH" sz="2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+mj-cs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071546" y="3238488"/>
            <a:ext cx="52925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จุดประสงค์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เพื่อให้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นักเรียนได้ศึกษาค้นคว้าด้วยตนเอง  ทั้งนักเรียนที่เรียนดีและ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นักเรียนที่เรียน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ช้า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ใช้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ประกอบการสอนใน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แผนการจัดการเรียนรู้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เพื่อนักเรียนจะได้ศึกษาหาค้นคว้า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กิจกรรม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การเรียนรู้ตาม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หลักสูตรที่กำหนด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๓. ชุดการเรียนการสอนนี้สา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มารถนำไปประเมินผลการสอนผลผ่าน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จุดประสงค์  กลุ่มสาระ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การเรียนรู้สุขศึกษาและพลศึกษาได้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โดยประเมิน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จากแบบทดสอบ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1600" dirty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วิธีใช้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ศึกษาแผนการจัดการเรียนรู้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ซึ่งประกอบด้วยสาระการเรียนรู้  จุดประสงค์การเรียนรู้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เนื้อหา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กิจกรรมการเรียนรู้  สื่อการเรียนการสอน  การวัดผลประเมินผล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เข้าใจ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๒. ชี้แจง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ให้นักเรียนอ่านคำแนะนำการ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ใช้ชุดการเรียนการสอนอย่าง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ละเอียด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และปฏิบัติตาม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ขั้นตอนจน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จบ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เตรียม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วัสดุอุปกรณ์ตามความเหมาะสมของกิจกรรม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๔. สังเกต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การปฏิบัติกิจกรรมของผู้เรียนตาม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ขั้นตอน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ถ้านักเรียนคนใด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ศึกษาชุดการเรียนการสอน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แล้วยัง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ไม่เข้าใจ  ครูควรชี้แนะเสริมให้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นักเรียนได้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ฝึก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ปฏิบัติบ่อยๆ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ทั้งที่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บ้าน และโรงเรียน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จะ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ทำให้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เข้าใจชุดการเรียนการสอนได้ดี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ยิ่งขึ้น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๕. ผล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การปฏิบัติกิจกรรมสามารถนำไป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ประกอบการพิจารณา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ผ่าน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จุดประสงค์โดยครูผู้สอน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๖. ประเมินผล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กิจกรรมตาม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ขั้นตอน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๒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pic>
        <p:nvPicPr>
          <p:cNvPr id="16" name="รูปภาพ 15" descr="kapook_4284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26" y="8596338"/>
            <a:ext cx="3429024" cy="296742"/>
          </a:xfrm>
          <a:prstGeom prst="rect">
            <a:avLst/>
          </a:prstGeom>
        </p:spPr>
      </p:pic>
      <p:pic>
        <p:nvPicPr>
          <p:cNvPr id="17" name="รูปภาพ 16" descr="reply-0000002386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2" y="2809860"/>
            <a:ext cx="2643206" cy="91145"/>
          </a:xfrm>
          <a:prstGeom prst="rect">
            <a:avLst/>
          </a:prstGeom>
        </p:spPr>
      </p:pic>
      <p:sp>
        <p:nvSpPr>
          <p:cNvPr id="21" name="Ribbon ลง 20"/>
          <p:cNvSpPr/>
          <p:nvPr/>
        </p:nvSpPr>
        <p:spPr>
          <a:xfrm>
            <a:off x="571480" y="1595414"/>
            <a:ext cx="5857916" cy="500066"/>
          </a:xfrm>
          <a:prstGeom prst="ribbon">
            <a:avLst>
              <a:gd name="adj1" fmla="val 18322"/>
              <a:gd name="adj2" fmla="val 64633"/>
            </a:avLst>
          </a:prstGeom>
          <a:solidFill>
            <a:srgbClr val="FFFFCC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สี่เหลี่ยมผืนผ้า 23"/>
          <p:cNvSpPr/>
          <p:nvPr/>
        </p:nvSpPr>
        <p:spPr>
          <a:xfrm>
            <a:off x="1643050" y="1666852"/>
            <a:ext cx="37385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j-cs"/>
              </a:rPr>
              <a:t>คำแนะนำการใช้ชุดการเรียนการสอนสำหรับนักเรียน</a:t>
            </a:r>
            <a:endParaRPr lang="th-TH" sz="2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+mj-cs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000108" y="3309926"/>
            <a:ext cx="5292588" cy="4770537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จุดประสงค์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เพื่อให้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นักเรียนได้ศึกษาค้นคว้าด้วยตนเอง  สามารถนำความรู้ที่ได้จากการอ่าน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การ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ฝึกปฏิบัติไปใช้ในชีวิตประจำวัน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นักเรียน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ปฏิบัติงานได้อย่างถูกต้อง  มีความรู้  ความสามารถเหมาะสมกับวัย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1600" dirty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วิธีใช้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ศึกษา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เนื้อหาและกิจกรรม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ในชุดการเรียนการสอน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นักเรียนจะทราบว่า  เมื่อ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เรียนจบ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ทุกบทเรียน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แล้วจะสามารถปฏิบัติกิจกรรมใดได้บ้าง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๒. ทำแบบทดสอบก่อน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เรียน ตามความเข้าใจของ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ตนเองแม้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คำตอบ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ผิดก็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ไม่เป็นไร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ต้อง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ศึกษาบทเรียนจนจบทุกตอนแล้วจะสามารถ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ตอบคำถาม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ได้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ถูกต้อง  ในขั้นตอน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สุดท้าย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๓. ชุดการเรียนการสอนนี้เส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นอเนื้อเรื่องเป็น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ส่วนย่อยๆ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บรรจุ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ลงเนื้อหาตามลำดับต่อเนื่องกัน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ไป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๔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ในบางเนื้อหาจะมี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ง่ายๆ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เพื่อเป็นการซักซ้อมความเข้าใจให้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นักเรียนปฏิบัติ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คำสั่ง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ตอบคำถามแล้วตรวจคำตอบในหน้าต่อไป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๕. ถ้า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นักเรียนตอบคำถามถูก  แสดงว่าเข้าใจดีแล้ว  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อ่านเนื้อหาต่อไป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ได้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แต่ถ้าตอบ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ผิด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ต้องกลับไป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อ่านเนื้อหาเดิมให้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เข้าใจ  ตอบคำถามอีก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ครั้งจนตอบถูก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แล้วจึง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อ่านเนื้อหาต่อไป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๖. ไม่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ควรดู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คำตอบก่อนตอบคำถาม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เป็นอันขาด  เพราะจะทำให้นักเรียนไม่เข้าใจ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บทเรียน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อย่าง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แท้จริง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๗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บาง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บทเรียนมีคำแนะนำให้นักเรียนไปฝึกปฏิบัติด้วย  นักเรียนต้องลอง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ได้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ตาม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คำแนะนำ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จะทำให้เกิดความรู้และเข้าใจได้ดี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ยิ่งขึ้น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42984" y="1238224"/>
            <a:ext cx="5286412" cy="6740307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softEdge rad="63500"/>
          </a:effectLst>
        </p:spPr>
        <p:txBody>
          <a:bodyPr wrap="square">
            <a:spAutoFit/>
          </a:bodyPr>
          <a:lstStyle/>
          <a:p>
            <a:r>
              <a:rPr lang="th-TH" sz="1600" b="1" dirty="0" smtClean="0">
                <a:ln>
                  <a:solidFill>
                    <a:srgbClr val="0000CC"/>
                  </a:solidFill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๑. เป้าหมายการเรียนรู้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ป้องกันตนเองและหลีกเลี่ยงจากโรคติดต่อทางเพศสัมพันธ์ โรคเอดส์ และ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การตั้งครรภ์ไม่พึงประสงค์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endParaRPr lang="th-TH" sz="1600" b="1" dirty="0" smtClean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rgbClr val="FF0066"/>
                  </a:solidFill>
                </a:ln>
                <a:latin typeface="TH SarabunPSK" pitchFamily="34" charset="-34"/>
                <a:cs typeface="TH SarabunPSK" pitchFamily="34" charset="-34"/>
              </a:rPr>
              <a:t>๒. มาตรฐานและตัวชี้วัด</a:t>
            </a:r>
            <a:endParaRPr lang="en-US" sz="1600" dirty="0" smtClean="0">
              <a:ln>
                <a:solidFill>
                  <a:srgbClr val="FF0066"/>
                </a:solidFill>
              </a:ln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4988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มาตรฐาน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พ ๒.๑ เข้าใจและเห็นคุณค่าตนเอง ครอบครัว เพศศึกษา และมีทักษะ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ในการดำเนินชีวิต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	ตัวชี้วัด </a:t>
            </a:r>
            <a:r>
              <a:rPr lang="en-US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สิ่งที่ผู้เรียนพึงรู้และปฏิบัติได้</a:t>
            </a:r>
            <a:endParaRPr lang="en-US" sz="1600" dirty="0" smtClean="0">
              <a:effectLst>
                <a:outerShdw blurRad="50800" dist="50800" dir="5400000" algn="ctr" rotWithShape="0">
                  <a:srgbClr val="FF3300"/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อธิบายวิธีป้องกันตนเองและหลีกเลี่ยงจากโรคติดต่อทางเพศสัมพันธ์ โรคเอดส์  และการตั้งครรภ์ไม่พึงประสงค์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4988" algn="l"/>
              </a:tabLst>
            </a:pPr>
            <a:endParaRPr lang="th-TH" sz="1600" b="1" dirty="0" smtClean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rgbClr val="33CC33"/>
                  </a:solidFill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๓. สาระสำคัญ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โรคเอดส์ โรคติดต่อทางเพศสัมพันธ์ และการตั้งครรภ์ไม่พึงประสงค์ เป็นปัญหาสาธารณสุขที่เกิดขึ้นจากการมีพฤติกรรมทางเพศที่ไม่ปลอดภัย และก่อให้เกิดปัญหาและผลกระทบต่อสุขภาพ ครอบครัว สังคม และเศรษฐกิจ การเรียนรู้ถึงวิธีป้องกันและหลีกเลี่ยงพฤติกรรม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ทางเพศที่ไม่ปลอดภัยจะทำให้นักเรียนสามารถตัดสินใจ  ที่จะเลือกปฏิบัติ เพื่อป้องกันตนเอง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ให้ปลอดภัยจากโรคและการตั้งครรภ์ไม่พึงประสงค์</a:t>
            </a:r>
            <a:endParaRPr lang="th-TH" sz="1600" b="1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4988" algn="l"/>
              </a:tabLst>
            </a:pPr>
            <a:endParaRPr lang="th-TH" sz="16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chemeClr val="tx1"/>
                  </a:solidFill>
                </a:ln>
                <a:effectLst>
                  <a:outerShdw blurRad="50800" dist="50800" dir="5400000" algn="ctr" rotWithShape="0">
                    <a:srgbClr val="7030A0"/>
                  </a:outerShdw>
                </a:effectLst>
                <a:latin typeface="TH SarabunPSK" pitchFamily="34" charset="-34"/>
                <a:cs typeface="TH SarabunPSK" pitchFamily="34" charset="-34"/>
              </a:rPr>
              <a:t>๔. สาระการเรียนรู้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โรคติดต่อทางเพศสัมพันธ์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โรคเอดส์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การตั้งครรภ์ไม่พึงประสงค์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 การทำแท้งผิดกฎหมาย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๕. สุขภาพกับการตั้งครรภ์ในวัยรุ่น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๖. พฤติกรรมที่เสี่ยงต่อการเกิดโรคติดต่อทางเพศสัมพันธ์ โรคเอดส์ และการตั้งครรภ์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ไม่พึงประสงค์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๓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grpSp>
        <p:nvGrpSpPr>
          <p:cNvPr id="6" name="กลุ่ม 5"/>
          <p:cNvGrpSpPr/>
          <p:nvPr/>
        </p:nvGrpSpPr>
        <p:grpSpPr>
          <a:xfrm>
            <a:off x="2357430" y="7596206"/>
            <a:ext cx="2075542" cy="1600226"/>
            <a:chOff x="2143108" y="571480"/>
            <a:chExt cx="3353746" cy="2257425"/>
          </a:xfrm>
        </p:grpSpPr>
        <p:pic>
          <p:nvPicPr>
            <p:cNvPr id="8" name="Picture 4" descr="http://board.postjung.com/data/636/636852-topic-ix-0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43108" y="571480"/>
              <a:ext cx="1504950" cy="2257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" descr="http://news.nipa.co.th/image/manager/img500/13211_553000010674301.JPE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86116" y="1071546"/>
              <a:ext cx="2210738" cy="1724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รูปภาพ 9" descr="kapook_3568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74" y="1166786"/>
            <a:ext cx="3848100" cy="666750"/>
          </a:xfrm>
          <a:prstGeom prst="rect">
            <a:avLst/>
          </a:prstGeom>
        </p:spPr>
      </p:pic>
      <p:sp>
        <p:nvSpPr>
          <p:cNvPr id="3" name="สี่เหลี่ยมผืนผ้า 2"/>
          <p:cNvSpPr/>
          <p:nvPr/>
        </p:nvSpPr>
        <p:spPr>
          <a:xfrm>
            <a:off x="1071546" y="2309794"/>
            <a:ext cx="47863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u="sng" dirty="0" smtClean="0">
                <a:latin typeface="TH SarabunPSK" pitchFamily="34" charset="-34"/>
                <a:cs typeface="TH SarabunPSK" pitchFamily="34" charset="-34"/>
              </a:rPr>
              <a:t>คำชี้แจง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ให้นักเรียนทำเครื่องหมาย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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 2"/>
              </a:rPr>
              <a:t>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ลงในตัวเลือก ก. ข. ค. และ ง.  ที่ถูกต้องที่สุด</a:t>
            </a:r>
          </a:p>
        </p:txBody>
      </p:sp>
      <p:sp>
        <p:nvSpPr>
          <p:cNvPr id="7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๔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683566" y="1312860"/>
            <a:ext cx="3214710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แบบทดสอบก่อนเรียน - หลังเรียน</a:t>
            </a:r>
            <a:endParaRPr lang="th-TH" sz="2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000108" y="2738422"/>
            <a:ext cx="5643554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๑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 ข้อใดกล่าว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ไม่ถูกต้อง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เกี่ยวกับโรคติดต่อทางเพศสัมพันธ์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 เป็นกลุ่มโรคที่ติดต่อโดยผ่านการมีเพศสัมพันธ์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 มักก่อให้เกิดพยาธิสภาพบริเวณอวัยวะสืบพันธุ์และอวัยวะสัมผัสอื่น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 สามารถเกิดขึ้นได้กับทุกเพศทุกวัย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 โรคติดต่อทางเพศสัมพันธ์ในเด็ก และวัยรุ่นมีแนวโน้มลดลง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๒.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โรคติดต่อทางเพศสัมพันธ์ในข้อใดเกิดจากเชื้อ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ไวรัส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ก.โรคหนองใน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 หูดหงอนไก่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ค.โรคแผลริมอ่อน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ง.โรคซิฟิลิส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๓.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โรคติดต่อทางเพศสัมพันธ์ในข้อใดที่เป็นปัญหา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มากที่สุด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ในปัจจุบัน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ก.โรคซิฟิลิส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ข.โรคหนองใน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ค.โรคเอดส์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ง.โรคแผลริมอ่อน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๔.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โรคติดต่อในข้อใดที่เป็นสาเหตุของการมีบุตรยาก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ก.โรคหนองใน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ข.โรคซิฟิลิส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ค.โรคแผลริมอ่อน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 เชื้อราในช่องคลอด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๕.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แหล่งที่พบเชื้อ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เอช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ไอวีมากคือข้อใด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ก. น้ำลาย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</a:t>
            </a:r>
            <a:endParaRPr kumimoji="0" lang="th-TH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ea typeface="Times New Roman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ข. น้ำคร่ำ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ค. เลือด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  <a:tab pos="3138488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 ปัสสาวะ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๕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pic>
        <p:nvPicPr>
          <p:cNvPr id="10" name="รูปภาพ 9" descr="kapook_3224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8" y="8524900"/>
            <a:ext cx="1500198" cy="525069"/>
          </a:xfrm>
          <a:prstGeom prst="rect">
            <a:avLst/>
          </a:prstGeom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142984" y="1166786"/>
            <a:ext cx="5214974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  <a:tab pos="3138488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๖. ข้อใด</a:t>
            </a:r>
            <a:r>
              <a:rPr lang="th-TH" sz="1600" b="1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ไม่ใช่</a:t>
            </a: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ช่องทางการติดต่อของโรคเอดส์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  <a:tab pos="3138488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	ก. เพศสัมพันธ์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  <a:tab pos="3138488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	ข. ทางกระแสเลือด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  <a:tab pos="3138488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	ค. ติดเชื้อจากมารดาสู่ทารกในครรภ์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  <a:tab pos="3138488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	ง. การสัมผัสตัว</a:t>
            </a:r>
          </a:p>
          <a:p>
            <a:pPr>
              <a:tabLst>
                <a:tab pos="361950" algn="l"/>
                <a:tab pos="31384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๗. การตรวจเชื้อ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เอช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ไอวี ตรวจจากสิ่งใดจึงจะทราบว่าผู้สงสัยป่วยเป็นเอดส์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  <a:tab pos="31384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ปัสสาวะ	</a:t>
            </a:r>
          </a:p>
          <a:p>
            <a:pPr>
              <a:tabLst>
                <a:tab pos="361950" algn="l"/>
                <a:tab pos="31384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เลือด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  <a:tab pos="31384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อุจจาระ	</a:t>
            </a:r>
          </a:p>
          <a:p>
            <a:pPr>
              <a:tabLst>
                <a:tab pos="361950" algn="l"/>
                <a:tab pos="31384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น้ำลาย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250" algn="l"/>
                <a:tab pos="444500" algn="l"/>
                <a:tab pos="604838" algn="l"/>
                <a:tab pos="3101975" algn="l"/>
                <a:tab pos="32797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๘.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ข้อใด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ไม่ใช่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อาการหลักที่สังเกตได้เด่นชัดของอาการที่ทำให้สงสัยว่าเป็นเอดส์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250" algn="l"/>
                <a:tab pos="444500" algn="l"/>
                <a:tab pos="604838" algn="l"/>
                <a:tab pos="3101975" algn="l"/>
                <a:tab pos="32797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	ก.	มีไข้เรื้อรัง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250" algn="l"/>
                <a:tab pos="444500" algn="l"/>
                <a:tab pos="604838" algn="l"/>
                <a:tab pos="3101975" algn="l"/>
                <a:tab pos="32797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	ข.	ผิวหนังเป็นผื่นแดง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250" algn="l"/>
                <a:tab pos="444500" algn="l"/>
                <a:tab pos="604838" algn="l"/>
                <a:tab pos="3101975" algn="l"/>
                <a:tab pos="32797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	ค.	มีอาการท้องเสียนานเป็นเดือน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250" algn="l"/>
                <a:tab pos="444500" algn="l"/>
                <a:tab pos="604838" algn="l"/>
                <a:tab pos="3101975" algn="l"/>
                <a:tab pos="32797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	ง.	น้ำหนักลดลงมากกว่าร้อยละ </a:t>
            </a: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๑๐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ของน้ำหนักเดิมภายใน ๑ เดือนโดยไม่ทราบสาเหตุ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250" algn="l"/>
                <a:tab pos="444500" algn="l"/>
                <a:tab pos="604838" algn="l"/>
                <a:tab pos="3101975" algn="l"/>
                <a:tab pos="32797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๙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 พฤติกรรมในข้อใดที่มีโอกาสเสี่ยงต่อการเกิดโรคติดต่อทางเพศสัมพันธ์  และการตั้งครรภ์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250" algn="l"/>
                <a:tab pos="444500" algn="l"/>
                <a:tab pos="604838" algn="l"/>
                <a:tab pos="3101975" algn="l"/>
                <a:tab pos="32797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ไม่พึงประสงค์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250" algn="l"/>
                <a:tab pos="444500" algn="l"/>
                <a:tab pos="604838" algn="l"/>
                <a:tab pos="3101975" algn="l"/>
                <a:tab pos="32797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	ก.	การสำส่อนทางเพศ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250" algn="l"/>
                <a:tab pos="444500" algn="l"/>
                <a:tab pos="604838" algn="l"/>
                <a:tab pos="3101975" algn="l"/>
                <a:tab pos="327977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	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ข.	การดื่มสุรา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250" algn="l"/>
                <a:tab pos="444500" algn="l"/>
                <a:tab pos="604838" algn="l"/>
                <a:tab pos="3101975" algn="l"/>
                <a:tab pos="32797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	ค.	การเที่ยวสถานบันเทิง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250" algn="l"/>
                <a:tab pos="444500" algn="l"/>
                <a:tab pos="604838" algn="l"/>
                <a:tab pos="3101975" algn="l"/>
                <a:tab pos="32797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	ง.	การเจาะหู เจาะจมูก สักยันต์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250" algn="l"/>
                <a:tab pos="444500" algn="l"/>
                <a:tab pos="604838" algn="l"/>
                <a:tab pos="3101975" algn="l"/>
                <a:tab pos="3279775" algn="l"/>
              </a:tabLst>
            </a:pPr>
            <a:r>
              <a:rPr lang="th-TH" sz="1600" dirty="0" smtClean="0">
                <a:latin typeface="TH SarabunPSK" pitchFamily="34" charset="-34"/>
                <a:ea typeface="Times New Roman"/>
                <a:cs typeface="TH SarabunPSK" pitchFamily="34" charset="-34"/>
              </a:rPr>
              <a:t>๑๐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. นักเรียนสามารถป้องกันและหลีกเลี่ยงพฤติกรรมเสี่ยงต่อการเกิดโรคติดต่อทางเพศสัมพันธ์โดยวิธีใด</a:t>
            </a: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มากที่สุด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250" algn="l"/>
                <a:tab pos="444500" algn="l"/>
                <a:tab pos="604838" algn="l"/>
                <a:tab pos="3101975" algn="l"/>
                <a:tab pos="32797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	ก. หลีกเลี่ยงการมีเพศสัมพันธ์ในวัยเรียน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250" algn="l"/>
                <a:tab pos="444500" algn="l"/>
                <a:tab pos="604838" algn="l"/>
                <a:tab pos="3101975" algn="l"/>
                <a:tab pos="32797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	ข. งดการดื่มสุราของมึนเมา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250" algn="l"/>
                <a:tab pos="444500" algn="l"/>
                <a:tab pos="604838" algn="l"/>
                <a:tab pos="3101975" algn="l"/>
                <a:tab pos="32797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	ค. หลีกเลี่ยงการเที่ยวสถานบันเทิง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250" algn="l"/>
                <a:tab pos="444500" algn="l"/>
                <a:tab pos="604838" algn="l"/>
                <a:tab pos="3101975" algn="l"/>
                <a:tab pos="3279775" algn="l"/>
              </a:tabLst>
            </a:pP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	ง.</a:t>
            </a:r>
            <a:r>
              <a:rPr kumimoji="0" lang="th-TH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หลีกเลี่ยงการเจาะหู เจาะจมูก สักยันต์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cs typeface="TH SarabunPSK" pitchFamily="34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๖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grpSp>
        <p:nvGrpSpPr>
          <p:cNvPr id="6" name="กลุ่ม 5"/>
          <p:cNvGrpSpPr/>
          <p:nvPr/>
        </p:nvGrpSpPr>
        <p:grpSpPr>
          <a:xfrm>
            <a:off x="1428736" y="1095348"/>
            <a:ext cx="2578592" cy="860529"/>
            <a:chOff x="1615754" y="1095348"/>
            <a:chExt cx="2578592" cy="860529"/>
          </a:xfrm>
        </p:grpSpPr>
        <p:sp>
          <p:nvSpPr>
            <p:cNvPr id="3" name="ตัดและมนมุมสี่เหลี่ยมหนึ่งมุม 2"/>
            <p:cNvSpPr/>
            <p:nvPr/>
          </p:nvSpPr>
          <p:spPr>
            <a:xfrm>
              <a:off x="1643050" y="1309662"/>
              <a:ext cx="2500330" cy="428628"/>
            </a:xfrm>
            <a:prstGeom prst="snip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algn="ctr"/>
              <a:r>
                <a:rPr lang="th-TH" b="1" cap="all" dirty="0" smtClean="0">
                  <a:ln/>
                  <a:solidFill>
                    <a:srgbClr val="0000CC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</a:rPr>
                <a:t>โรคติดต่อทาง</a:t>
              </a:r>
              <a:r>
                <a:rPr lang="th-TH" b="1" cap="all" dirty="0" smtClean="0">
                  <a:ln/>
                  <a:solidFill>
                    <a:srgbClr val="0000CC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TH SarabunPSK" pitchFamily="34" charset="-34"/>
                  <a:cs typeface="TH SarabunPSK" pitchFamily="34" charset="-34"/>
                </a:rPr>
                <a:t>เพศสัมพันธ์</a:t>
              </a:r>
              <a:endParaRPr lang="th-TH" b="1" cap="all" dirty="0">
                <a:ln/>
                <a:solidFill>
                  <a:srgbClr val="0000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H SarabunPSK" pitchFamily="34" charset="-34"/>
                <a:cs typeface="TH SarabunPSK" pitchFamily="34" charset="-34"/>
              </a:endParaRPr>
            </a:p>
          </p:txBody>
        </p:sp>
        <p:pic>
          <p:nvPicPr>
            <p:cNvPr id="4" name="รูปภาพ 3" descr="the-than5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15754" y="1095348"/>
              <a:ext cx="2571768" cy="360463"/>
            </a:xfrm>
            <a:prstGeom prst="rect">
              <a:avLst/>
            </a:prstGeom>
          </p:spPr>
        </p:pic>
        <p:pic>
          <p:nvPicPr>
            <p:cNvPr id="5" name="รูปภาพ 4" descr="the-than5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1622578" y="1595414"/>
              <a:ext cx="2571768" cy="360463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1142984" y="2024042"/>
            <a:ext cx="521497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โรคติดต่อทางเพศสัมพันธ์เป็นกลุ่มอาการของโรคที่มักมีการติดต่อและแพร่กระจายโดยการมีเพศสัมพันธ์กับคนที่ป่วยเป็นโรคนั้นๆ  ส่วนบริเวณที่พบเชื้อโรคมากมักพบบริเวณอวัยวะสืบพันธุ์และบริเวณอวัยวะขับถ่าย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โรคติดต่อทางเพศสัมพันธ์  แบ่งออกเป็น ๒  กลุ่มดังนี้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โรคติดต่อทางเพศสัมพันธ์กลุ่มที่ 1  เป็นโรคที่เดิมเรียกว่า กามโรค  มีอยู่ด้วยกัน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๕  ชนิด ได้แก่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โรคซิฟิลิส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๒. โรคหนองใน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๓. โรคแผลริมอ่อน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๔. กามโรคของต่อมและท่อน้ำเหลือง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๕. แผลกามโรคเรื้อรังที่ขาหนีบ</a:t>
            </a:r>
          </a:p>
          <a:p>
            <a:pPr>
              <a:tabLst>
                <a:tab pos="804863" algn="l"/>
              </a:tabLst>
            </a:pP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804863" algn="l"/>
              </a:tabLst>
            </a:pP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๒. โรคติดต่อทางเพศสัมพันธ์กลุ่มที่ ๒  เป็นโรคติดต่อทางเพศสัมพันธ์ที่มี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การวินิจฉัยแล้วว่าทำการรักษายาก  อาจเกิดโรคแทรกซ้อนและถึงแก่ชีวิตได้  ได้แก่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โรคเริม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๒. โรคหูดหงอนไก่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๓. โรคพยาธิในช่องคลอด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๔. โรคเชื้อราในช่องคลอด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๕. โรคกลาก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๖. โรคหิด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๗. โรคโลน</a:t>
            </a:r>
            <a:endParaRPr lang="th-TH" sz="9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8048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</a:t>
            </a:r>
          </a:p>
          <a:p>
            <a:pPr>
              <a:tabLst>
                <a:tab pos="804863" algn="l"/>
              </a:tabLst>
            </a:pP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1" name="รูปภาพ 10" descr="h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90" y="5953132"/>
            <a:ext cx="1988089" cy="13399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6" name="กลุ่ม 15"/>
          <p:cNvGrpSpPr/>
          <p:nvPr/>
        </p:nvGrpSpPr>
        <p:grpSpPr>
          <a:xfrm>
            <a:off x="3786190" y="3524240"/>
            <a:ext cx="2126977" cy="1395342"/>
            <a:chOff x="3429000" y="3524240"/>
            <a:chExt cx="2269853" cy="1538218"/>
          </a:xfrm>
        </p:grpSpPr>
        <p:pic>
          <p:nvPicPr>
            <p:cNvPr id="12" name="รูปภาพ 11" descr="1341122909_407224978_1----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82030" y="4310058"/>
              <a:ext cx="1116823" cy="75199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3" name="รูปภาพ 12" descr="condyloma.jpg"/>
            <p:cNvPicPr>
              <a:picLocks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29000" y="3524240"/>
              <a:ext cx="1116000" cy="7524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4" name="รูปภาพ 13" descr="p08_14.jpg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582030" y="3524240"/>
              <a:ext cx="1116000" cy="7524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5" name="รูปภาพ 14" descr="p08_09.jpg"/>
            <p:cNvPicPr>
              <a:picLocks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429000" y="4310058"/>
              <a:ext cx="1116000" cy="7524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Symphony">
      <a:dk1>
        <a:sysClr val="windowText" lastClr="000000"/>
      </a:dk1>
      <a:lt1>
        <a:sysClr val="window" lastClr="FFFFFF"/>
      </a:lt1>
      <a:dk2>
        <a:srgbClr val="241F00"/>
      </a:dk2>
      <a:lt2>
        <a:srgbClr val="E5E9F7"/>
      </a:lt2>
      <a:accent1>
        <a:srgbClr val="AE0000"/>
      </a:accent1>
      <a:accent2>
        <a:srgbClr val="63457F"/>
      </a:accent2>
      <a:accent3>
        <a:srgbClr val="255775"/>
      </a:accent3>
      <a:accent4>
        <a:srgbClr val="A47C0C"/>
      </a:accent4>
      <a:accent5>
        <a:srgbClr val="39378D"/>
      </a:accent5>
      <a:accent6>
        <a:srgbClr val="680039"/>
      </a:accent6>
      <a:hlink>
        <a:srgbClr val="0000FF"/>
      </a:hlink>
      <a:folHlink>
        <a:srgbClr val="800080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Carnival</Template>
  <TotalTime>9170</TotalTime>
  <Words>361</Words>
  <Application>Microsoft Office PowerPoint</Application>
  <PresentationFormat>กระดาษ A4 (210x297 มม.)</PresentationFormat>
  <Paragraphs>277</Paragraphs>
  <Slides>17</Slides>
  <Notes>4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17</vt:i4>
      </vt:variant>
    </vt:vector>
  </HeadingPairs>
  <TitlesOfParts>
    <vt:vector size="18" baseType="lpstr">
      <vt:lpstr>Carnival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  <vt:lpstr>ภาพนิ่ง 16</vt:lpstr>
      <vt:lpstr>ภาพนิ่ง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Supranee</dc:creator>
  <cp:lastModifiedBy>WIN-XP</cp:lastModifiedBy>
  <cp:revision>630</cp:revision>
  <dcterms:created xsi:type="dcterms:W3CDTF">2010-08-12T15:11:58Z</dcterms:created>
  <dcterms:modified xsi:type="dcterms:W3CDTF">2015-02-12T13:07:22Z</dcterms:modified>
</cp:coreProperties>
</file>