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59" r:id="rId9"/>
    <p:sldId id="276" r:id="rId10"/>
    <p:sldId id="278" r:id="rId11"/>
    <p:sldId id="279" r:id="rId12"/>
    <p:sldId id="280" r:id="rId13"/>
    <p:sldId id="277" r:id="rId14"/>
    <p:sldId id="275" r:id="rId15"/>
    <p:sldId id="281" r:id="rId16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FF33CC"/>
    <a:srgbClr val="FF6600"/>
    <a:srgbClr val="FFCCFF"/>
    <a:srgbClr val="FF0066"/>
    <a:srgbClr val="99FFCC"/>
    <a:srgbClr val="FFFF66"/>
    <a:srgbClr val="66FFF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90" d="100"/>
          <a:sy n="90" d="100"/>
        </p:scale>
        <p:origin x="-1152" y="12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9%80%E0%B8%9E%E0%B8%A8%E0%B8%A8%E0%B8%B6%E0%B8%81%E0%B8%A9%E0%B8%B2%E0%B9%83%E0%B8%99%E0%B9%82%E0%B8%A3%E0%B8%87%E0%B9%80%E0%B8%A3%E0%B8%B5%E0%B8%A2%E0%B8%99&amp;source=images&amp;cd=&amp;cad=rja&amp;docid=a4eybUaTzYNT-M&amp;tbnid=xFsypi1rJx39iM:&amp;ved=0CAUQjRw&amp;url=http://www.sby.ac.th/krumukda/index.php/2012-07-11-07-37-37/136-sexedu&amp;ei=IWgIUvGUGcOIrQf-o4HgDw&amp;psig=AFQjCNGxOj2zFOW6lT7pk7W7mOIk6oP_ag&amp;ust=13763689312271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697608" y="809596"/>
            <a:ext cx="550182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620" y="7810520"/>
            <a:ext cx="3692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 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2071678" y="3667116"/>
            <a:ext cx="3786214" cy="1152519"/>
            <a:chOff x="2820" y="3060"/>
            <a:chExt cx="7710" cy="2715"/>
          </a:xfrm>
        </p:grpSpPr>
        <p:cxnSp>
          <p:nvCxnSpPr>
            <p:cNvPr id="29" name="AutoShape 3"/>
            <p:cNvCxnSpPr>
              <a:cxnSpLocks noChangeShapeType="1"/>
            </p:cNvCxnSpPr>
            <p:nvPr/>
          </p:nvCxnSpPr>
          <p:spPr bwMode="auto">
            <a:xfrm flipV="1">
              <a:off x="2820" y="3060"/>
              <a:ext cx="6285" cy="615"/>
            </a:xfrm>
            <a:prstGeom prst="straightConnector1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0" name="AutoShape 4"/>
            <p:cNvCxnSpPr>
              <a:cxnSpLocks noChangeShapeType="1"/>
            </p:cNvCxnSpPr>
            <p:nvPr/>
          </p:nvCxnSpPr>
          <p:spPr bwMode="auto">
            <a:xfrm>
              <a:off x="2820" y="3675"/>
              <a:ext cx="0" cy="1740"/>
            </a:xfrm>
            <a:prstGeom prst="straightConnector1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1" name="AutoShape 5"/>
            <p:cNvCxnSpPr>
              <a:cxnSpLocks noChangeShapeType="1"/>
            </p:cNvCxnSpPr>
            <p:nvPr/>
          </p:nvCxnSpPr>
          <p:spPr bwMode="auto">
            <a:xfrm>
              <a:off x="2820" y="5415"/>
              <a:ext cx="7710" cy="360"/>
            </a:xfrm>
            <a:prstGeom prst="straightConnector1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2" name="AutoShape 6"/>
            <p:cNvCxnSpPr>
              <a:cxnSpLocks noChangeShapeType="1"/>
            </p:cNvCxnSpPr>
            <p:nvPr/>
          </p:nvCxnSpPr>
          <p:spPr bwMode="auto">
            <a:xfrm>
              <a:off x="9105" y="3060"/>
              <a:ext cx="1425" cy="2715"/>
            </a:xfrm>
            <a:prstGeom prst="straightConnector1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</p:grpSp>
      <p:sp>
        <p:nvSpPr>
          <p:cNvPr id="26" name="WordArt 7"/>
          <p:cNvSpPr>
            <a:spLocks noChangeArrowheads="1" noChangeShapeType="1" noTextEdit="1"/>
          </p:cNvSpPr>
          <p:nvPr/>
        </p:nvSpPr>
        <p:spPr bwMode="auto">
          <a:xfrm>
            <a:off x="1142984" y="3167050"/>
            <a:ext cx="1928826" cy="59531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 rtl="0"/>
            <a:r>
              <a:rPr lang="th-TH" sz="36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#TS  Malee Normal"/>
              </a:rPr>
              <a:t>หน่วยการเรียนรู้ที่ </a:t>
            </a:r>
            <a:endParaRPr lang="th-TH" sz="36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#TS  Malee Normal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1714488" y="3595678"/>
            <a:ext cx="785818" cy="742962"/>
          </a:xfrm>
          <a:prstGeom prst="ellipse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12700">
            <a:solidFill>
              <a:srgbClr val="FF6600"/>
            </a:solidFill>
            <a:round/>
            <a:headEnd/>
            <a:tailEnd/>
          </a:ln>
          <a:effectLst>
            <a:outerShdw dist="107763" dir="13500000" algn="ctr" rotWithShape="0">
              <a:srgbClr val="FFC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rgbClr val="0000CC"/>
                </a:solidFill>
                <a:latin typeface="DSMaiThaias" pitchFamily="18"/>
                <a:cs typeface="Angsana New" pitchFamily="18" charset="-34"/>
              </a:rPr>
              <a:t>๕</a:t>
            </a:r>
            <a:endParaRPr kumimoji="0" 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5992" y="4024306"/>
            <a:ext cx="335758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solidFill>
                  <a:srgbClr val="0000CC"/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พินิจเพศศึกษา</a:t>
            </a:r>
            <a:endParaRPr lang="th-TH" sz="3200" b="1" spc="50" dirty="0">
              <a:ln w="11430"/>
              <a:solidFill>
                <a:srgbClr val="0000CC"/>
              </a:solidFill>
              <a:effectLst>
                <a:glow rad="101600">
                  <a:srgbClr val="FF66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928802" y="5238752"/>
            <a:ext cx="3036890" cy="2000264"/>
          </a:xfrm>
          <a:prstGeom prst="ellipse">
            <a:avLst/>
          </a:prstGeom>
          <a:gradFill rotWithShape="1">
            <a:gsLst>
              <a:gs pos="0">
                <a:srgbClr val="EEECE1"/>
              </a:gs>
              <a:gs pos="100000">
                <a:srgbClr val="B2A1C7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" name="irc_mi" descr="http://www.sby.ac.th/krumukda/images/sexeduj.JPEG">
            <a:hlinkClick r:id="rId3"/>
          </p:cNvPr>
          <p:cNvPicPr/>
          <p:nvPr/>
        </p:nvPicPr>
        <p:blipFill>
          <a:blip r:embed="rId4" cstate="print">
            <a:lum bright="40000" contrast="5000"/>
          </a:blip>
          <a:srcRect b="23469"/>
          <a:stretch>
            <a:fillRect/>
          </a:stretch>
        </p:blipFill>
        <p:spPr bwMode="auto">
          <a:xfrm>
            <a:off x="2786058" y="5444692"/>
            <a:ext cx="13573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๗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3" name="ม้วนกระดาษแนวนอน 2"/>
          <p:cNvSpPr/>
          <p:nvPr/>
        </p:nvSpPr>
        <p:spPr>
          <a:xfrm>
            <a:off x="1357298" y="1309662"/>
            <a:ext cx="4357718" cy="500066"/>
          </a:xfrm>
          <a:prstGeom prst="horizontalScroll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ปัญหาและผลกระทบที่เกิดจากการมีเพศสัมพันธ์ในวัยเรียน</a:t>
            </a:r>
            <a:endParaRPr lang="th-TH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94" y="1934587"/>
            <a:ext cx="578647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วัยรุ่นเป็นช่วงที่เริ่มมีความรู้สึกทางเพศ มีความต้องการทางเพศสูง เนื่องจากความพร้อมของร่างกายประกอบกับเป็นช่วงที่มีอารมณ์อ่อนไหว ซึ่งลักษณะดังกล่าวนี้  อาจนำไปสู่การมีเพศสัมพันธ์ในวัยเรียน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ปัญหาที่เกิดจากการมีเพศสัมพันธ์ในวัยเรียน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๑. ด้านสุขภาพกาย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                                 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๑.๑ การตั้งครรภ์โดยไม่พึงประสงค์  หมายถึง การตั้งครรภ์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ในขณะที่ยังไม่พร้อมหรือไม่ต้องการและนำไปสู่การทำแท้ง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                                 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</a:t>
            </a: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๑.๒ การติดเชื้อโรคติดต่อทางเพศสัมพันธ์  หมายถึง โรคที่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เกิดขึ้นจากการมีเพศสัมพันธ์ เช่น ซิฟิลิส  หนองใน</a:t>
            </a: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๑.๓ โรคเอดส์  เป็นภาวะที่เกิดภูมิคุ้มกันในร่างกายบกพร่อง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หรือลดต่ำลง เป็นผลทำให้เกิดการติดเชื้อโรคต่างๆ</a:t>
            </a: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	</a:t>
            </a:r>
            <a:r>
              <a:rPr lang="th-TH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๒. ด้านจิตใจ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ทำให้เกิดความกลัว วิตกกังวล เสียใจ ผิดหวังและทุกข์ใจ  ซึ่งทำให้เรียนหนังสือไม่รู้เรื่อง  ถ้าไม่สามารถแก้ปัญหาได้  อาจก่อให้เกิดความเครียดจนถึงขั้นฆ่าตัวตายได้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๓. ผลกระทบในระยะยาว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การตั้งครรภ์ในวัยรุ่น ก่อให้เกิดผลกระทบระยะยาวหลายประการ เช่น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๑) ทำให้เสียอนาคต  เกิดความอับอาย  ขาดโอกาสในการศึกษาต่อ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๒) อาจนำไปสู่การทำแท้งซึ่งเป็นการกระทำที่ผิดศีลธรรม และเป็นอันตรายต่อผู้ตั้งครรภ์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๓) เป็นปัญหาต่อครอบครัวและสังคม  เนื่องจากวัยรุ่นยังไม่มีความพร้อมทั้งบทบาทหน้าที่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และความรับผิดชอบในการดูแลครอบครัวและลูก  ทำให้ต้องเป็นภาระของพ่อแม่ ในการเลี้ยงดูและอาจ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เกิดปัญหาทารกถูกทิ้งหลังคลอด  ซึ่งเป็นภาระของสังคมที่ต้องดูแล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๔) หากปล่อยให้มีบุตร  อาจมีปัญหาในการอบรมเลี้ยงดู</a:t>
            </a:r>
          </a:p>
          <a:p>
            <a:pPr>
              <a:tabLst>
                <a:tab pos="539750" algn="l"/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๕) ทำให้สูญเสียอนาคตของชาติ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 descr="1973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6764" y="3309926"/>
            <a:ext cx="1333406" cy="1014409"/>
          </a:xfrm>
          <a:prstGeom prst="rect">
            <a:avLst/>
          </a:prstGeom>
        </p:spPr>
      </p:pic>
      <p:pic>
        <p:nvPicPr>
          <p:cNvPr id="6" name="รูปภาพ 5" descr="syp.jp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216764" y="4381496"/>
            <a:ext cx="1332000" cy="1015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รูปภาพ 6" descr="images (11).jp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216764" y="5453066"/>
            <a:ext cx="1332000" cy="101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๘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3" name="ม้วนกระดาษแนวนอน 2"/>
          <p:cNvSpPr/>
          <p:nvPr/>
        </p:nvSpPr>
        <p:spPr>
          <a:xfrm>
            <a:off x="1357298" y="1309662"/>
            <a:ext cx="4500594" cy="714380"/>
          </a:xfrm>
          <a:prstGeom prst="horizontalScroll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วิธีป้องกันตนเองและหลีกเลี่ยงจากโรคติดต่อทางเพศสัมพันธ์ โรคเอดส์และการตั้งครรภ์โดยไม่พึงประสงค์</a:t>
            </a:r>
            <a:endParaRPr lang="th-TH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22" y="2309794"/>
            <a:ext cx="52149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การมีเพศสัมพันธ์ก่อนวัยอันควร  อาจก่อให้เกิดปัญหาการติดโรคติดต่อทางเพศสัมพันธ์ โรคเอดส์ หรือการตั้งครรภ์โดยไม่พึงประสงค์ได้  ดังนั้นวัยรุ่นจึงควรคิดให้รอบคอบ และรู้จักวิธีป้องกันตนเองไม่ให้ตกอยู่ในสถานการณ์เสี่ยงต่างๆ  ดังนี้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การวิเคราะห์สถานการณ์เสี่ยงทางเพศ  สถานการณ์เสี่ยงทางเพศ เช่น การถูกกระทำชำเรา ถูกข่มขืน ถูกหลอกให้มีเพศสัมพันธ์ หรือทำให้ขาดสติ การถูกยั่วยุอารมณ์ให้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มีเพศสัมพันธ์ด้วยความเต็มใจ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การหลีกเลี่ยงสถานการณ์เสี่ยง ต้องรู้จักหลีกเลี่ยงที่จะเข้าไปอยู่ในสถานการณ์นั้น โดยใช้คำพูดในการปฏิเสธที่จริงจัง อย่าหวั่นไหวกับคำพูด คำชักชวน หรือคำท้าทาย ที่เราอาจตกเป็นเหยื่อได้โดยง่าย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การหลีกเลี่ยงสถานการณ์ยั่วยุอารมณ์ทางเพศ เช่น การแต่งกายที่ล่อแหลม เปิดเผยร่างกาย หรือแต่งกายรัดรูป การพูดจาหรือแสดงพฤติกรรมเชื้อเชิญ การดูสื่อ การ์ตูน หนังสือที่ยั่วยุอารมณ์ทางเพศ การเสพสารเสพติด ของมึนเมาที่ทำให้ขาดสติ  ซึ่งจะนำไปสู่การมีเพศสัมพันธ์ได้ง่าย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การใช้ถุงยางอนามัย  เป็นขั้นสุดท้าย   ตกอยู่ในสถานการณ์เสี่ยงและไม่สามารถหลีกเลี่ยงได้  เพื่อเป็นการลดปัญหาจากการตั้งครรภ์โดยไม่พึงประสงค์  ป้องกันการเกิดโรคติดต่อทางเพศสัมพันธ์และโรคเอดส์ ควรใช้ถุงยางอนามัย เพื่อเป็นการป้องกันปัญหา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ม้วนกระดาษแนวนอน 4"/>
          <p:cNvSpPr/>
          <p:nvPr/>
        </p:nvSpPr>
        <p:spPr>
          <a:xfrm>
            <a:off x="1357298" y="6381760"/>
            <a:ext cx="4214842" cy="714380"/>
          </a:xfrm>
          <a:prstGeom prst="horizontalScroll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ความเสมอภาคทางเพศและการวางตัวได้อย่างเหมาะสม</a:t>
            </a:r>
            <a:endParaRPr lang="th-TH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60" y="7167578"/>
            <a:ext cx="5000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ความเสมอภาคทางเพศ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หมายถึง การที่เพศชายและเพศหญิงมีสิทธิและเสรีภาพในการแสดงบทบาทของตนเองต่อสังคมได้อย่างเท่าเทียมกัน แต่ต้องอยู่ภายในกรอบที่เหมาะสมของวัฒนธรรมที่ดีงามของสังคมไทย ในปัจจุบันสังคมไทยให้ความ สำคัญกับเรื่อง ความเสมอภาคทางเพศมากขึ้น โดยมองบทบาททางเพศของชายและหญิงว่ามีระดับที่เท่าเทียมกัน ไม่มีการกีดกันทางเพศ 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ดังนั้น ความสำคัญของความเสมอภาคทางเพศ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จึงขึ้นอยู่กับความเข้าใจในบทบาททางเพศและการมีสัมพันธภาพที่เหมาะสมระหว่างชายหญิง โดยวัยรุ่นจะรู้สึกอ่อนไหวกับคำพูดที่เกี่ยวข้องกับบทบาททางเพศของตนเองมากขึ้น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๙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70" y="1309662"/>
            <a:ext cx="54292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นอกจากที่กำหนดไว้ในรัฐธรรมนูญของไทยและกฎหมายของประเทศต่างๆ แล้วความ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เสมอภาคทางสังคมในด้านต่างๆ เช่น การศึกษา การประกอบอาชีพ ก็ต้องได้รับความเท่าเทียมกันด้วย  จึงได้มีการรณรงค์เพื่อเรียกร้องสิทธิสตรีจากทั่วโลก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ซึ่งจากการรณรงค์สิทธิสตรีทั่วโลก  ทำให้ผู้หญิงได้รับสิทธิดังนี้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๑. การยินยอมให้วัยรุ่นที่ตั้งครรภ์มีโอกาสได้เรียนต่อ การให้ทุนการศึกษา 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การให้ความรู้เรื่องการอนามัยเจริญพันธุ์  ลดอัตราการเจริญพันธุ์และลดอัตราการการเจ็บป่วย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๒. โอกาสทางเศรษฐกิจ เปิดโอกาสให้ผู้หญิงช่วยเพิ่มรายได้เลี้ยงตนเองและครอบครัว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มากขึ้น  การที่ผู้หญิงมีโอกาสได้รับการศึกษาในระดับที่สูง  ทำให้ข้าสู่การจ้างงานอย่างเป็นทางการ สามารถเพิ่มผลิตผลทางเศรษฐกิจให้มากยิ่งขึ้น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๓. การส่งเสริมอนามัยเจริญพันธุ์และสิทธิสตรี  ผู้หญิงมีสิทธิกำหนดจำนวนบุตร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๔. การสนับสนุนการมีส่วนร่วมทางการเมือง  ซึ่งเป็นสิทธิพื้นฐานของความเสมอภาค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ทางเพศ  การกระทำรุนแรงทางเพศทำให้บทบาทการมีส่วนร่วมทางสังคมของผู้หญิงลดลง  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เป็นอุปสรรคสำคัญที่ทำให้ผู้หญิงไม่ประสบความสำเร็จในชีวิต  เพราะไม่สามารถใช้ศักยภาพที่มีอยู่อย่างเต็มที่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การวางตัวอย่างเหมาะสม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มนุษย์เป็นสัตว์สังคมที่ต้องมีการพึ่งพาอาศัยกัน  ทำกิจกรรมหรือใช้ชีวิตร่วมกัน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ทั้งกับเพศเดียวกันและต่างเพศ  ดังนั้นการวางตัวที่ถูกต้องเหมาะสมกับเพศเป็นสิ่งที่จำเป็นที่จะทำให้สามารถอยู่ร่วมกับบุคคลอื่นได้อย่างมีความสุข  ซึ่งปฏิบัติได้  ดังนี้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1. การวางตัวต่อเพศเดียวกัน  หมายถึง  การที่ชายกับชายหรือหญิงกับหญิงประพฤติปฏิบัติต่อกันเพื่อสร้างสัมพันธภาพที่ดีระหว่างกัน  ด้วยการพูดจาสุภาพ ไพเราะ แสดงกิริยาท่าทาง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ที่เป็นมิตรต่อกัน  ให้ความช่วยเหลือตามความเหมาะสม  ชักชวนปฏิบัติในสิ่งที่ดี 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มีความเอื้ออาทรต่อกัน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2. การวางตัวต่อเพศตรงข้าม  หมายถึง  การที่ชายและหญิงประพฤติปฏิบัติต่อกัน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เพื่อสร้างสัมพันธภาพที่ดีระหว่างกัน  ในสังคมไทยจะอบรมสั่งสอนไม่ให้ชายและหญิงอยู่ใกล้ชิดกันมากเกินไป  ซึ่งเราควรปฏิบัติตามขนบธรรมเนียมประเพณีอันดีงามนี้  เพราะความใกล้ชิดกัน</a:t>
            </a:r>
          </a:p>
          <a:p>
            <a:pPr>
              <a:tabLst>
                <a:tab pos="88900" algn="l"/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มากเกินไป  อาจนำไปสู่การมีสัมพันธ์ทางเพศได้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๑๐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9" name="รูปภาพ 8" descr="BUNTINGM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5" name="สี่เหลี่ยมผืนผ้า 4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28736" y="2595546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3238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๕ พินิจเพศศึกษา</a:t>
            </a:r>
            <a:endParaRPr lang="th-TH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๑๑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8" name="รูปภาพ 7" descr="kapook_dookdik_21100_736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36" y="1238224"/>
            <a:ext cx="4133850" cy="666750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1649446" y="1401572"/>
            <a:ext cx="2860078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 </a:t>
            </a: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868163" y="899500"/>
            <a:ext cx="313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รูปภาพ 10" descr="kapook_328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8" y="8024834"/>
            <a:ext cx="2643206" cy="417649"/>
          </a:xfrm>
          <a:prstGeom prst="rect">
            <a:avLst/>
          </a:prstGeom>
        </p:spPr>
      </p:pic>
      <p:grpSp>
        <p:nvGrpSpPr>
          <p:cNvPr id="25" name="กลุ่ม 24"/>
          <p:cNvGrpSpPr/>
          <p:nvPr/>
        </p:nvGrpSpPr>
        <p:grpSpPr>
          <a:xfrm>
            <a:off x="2428868" y="881034"/>
            <a:ext cx="1785950" cy="1064468"/>
            <a:chOff x="2428868" y="881034"/>
            <a:chExt cx="1785950" cy="1064468"/>
          </a:xfrm>
        </p:grpSpPr>
        <p:sp>
          <p:nvSpPr>
            <p:cNvPr id="20" name="มนมุมสี่เหลี่ยมด้านทแยงมุม 19"/>
            <p:cNvSpPr/>
            <p:nvPr/>
          </p:nvSpPr>
          <p:spPr>
            <a:xfrm>
              <a:off x="2714620" y="1238224"/>
              <a:ext cx="1500198" cy="500066"/>
            </a:xfrm>
            <a:prstGeom prst="round2DiagRect">
              <a:avLst/>
            </a:prstGeom>
            <a:solidFill>
              <a:srgbClr val="99FFCC"/>
            </a:solidFill>
            <a:ln w="38100">
              <a:solidFill>
                <a:srgbClr val="FF33CC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2" name="สี่เหลี่ยมผืนผ้า 21"/>
            <p:cNvSpPr/>
            <p:nvPr/>
          </p:nvSpPr>
          <p:spPr>
            <a:xfrm>
              <a:off x="2928934" y="1238224"/>
              <a:ext cx="114300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H SarabunPSK" pitchFamily="34" charset="-34"/>
                  <a:cs typeface="TH SarabunPSK" pitchFamily="34" charset="-34"/>
                </a:rPr>
                <a:t>คำนำ</a:t>
              </a:r>
              <a:endParaRPr lang="th-TH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19" name="รูปภาพ 18" descr="bord096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8868" y="881034"/>
              <a:ext cx="712683" cy="1064468"/>
            </a:xfrm>
            <a:prstGeom prst="rect">
              <a:avLst/>
            </a:prstGeom>
          </p:spPr>
        </p:pic>
      </p:grpSp>
      <p:pic>
        <p:nvPicPr>
          <p:cNvPr id="23" name="รูปภาพ 22" descr="kapook_601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2" y="2381232"/>
            <a:ext cx="2500330" cy="128066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928670" y="2952736"/>
            <a:ext cx="55007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๕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พินิจเพศศึกษา สร้าง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ขึ้นประกอบด้วยเนื้อหา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เกี่ยวกับการเปลี่ยนแปลงด้านร่างกาย จิตใจ อารมณ์ สังคม และสติปัญญา ในวัยรุ่น และปัจจัยที่มีผลกระทบต่อการเจริญเติบโตและพัฒนาการด้านร่างกาย จิตใจ อารมณ์ สังคม และสติปัญญา ในวัยรุ่น ตามหลักสูตรแกนกลางการศึกษา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ขั้นพื้นฐาน พุทธศักราช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๒๕๕๑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เป็นแหล่งการเรียนรู้เพิ่มเติม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จากตำราเรียน มีคำถามทบทวนบทเรียน  มีแบบทดสอบก่อนเรียน  และแบบทดสอบหลังเรียน  ซึ่ง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นักเรียนสามารถเรียนรู้เนื้อหาสาระ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ได้ด้วยตนเอง ตามความสนใจและศักยภาพของนักเรียนเอง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ผู้จัดทำมี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ความปรารถนาอย่างยิ่งที่จะให้ผู้ที่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ปัจจัยที่มีอิทธิพลต่อเจตคติในเรื่องเพศ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ปัญหาและผลกระทบที่เกิดจากการมีเพศสัมพันธ์ในวัยเรียน	๗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วิธีป้องกันตนเองและหลีกเลี่ยงจากโรคติดต่อทางเพศสัมพันธ์ 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โรคเอดส์และการตั้งครรภ์โดยไม่พึงประสงค์ 	๘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ความเสมอภาคทางเพศและการวางตัวได้อย่างเหมาะสม	๘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บรรณานุกรม	 ๑๐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๑๑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5" name="รูปภาพ 14" descr="kapook_328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8" y="8024834"/>
            <a:ext cx="2643206" cy="417649"/>
          </a:xfrm>
          <a:prstGeom prst="rect">
            <a:avLst/>
          </a:prstGeom>
        </p:spPr>
      </p:pic>
      <p:grpSp>
        <p:nvGrpSpPr>
          <p:cNvPr id="16" name="กลุ่ม 15"/>
          <p:cNvGrpSpPr/>
          <p:nvPr/>
        </p:nvGrpSpPr>
        <p:grpSpPr>
          <a:xfrm>
            <a:off x="2357430" y="1095348"/>
            <a:ext cx="1785950" cy="1064468"/>
            <a:chOff x="2428868" y="881034"/>
            <a:chExt cx="1785950" cy="1064468"/>
          </a:xfrm>
        </p:grpSpPr>
        <p:sp>
          <p:nvSpPr>
            <p:cNvPr id="17" name="มนมุมสี่เหลี่ยมด้านทแยงมุม 16"/>
            <p:cNvSpPr/>
            <p:nvPr/>
          </p:nvSpPr>
          <p:spPr>
            <a:xfrm>
              <a:off x="2714620" y="1238224"/>
              <a:ext cx="1500198" cy="500066"/>
            </a:xfrm>
            <a:prstGeom prst="round2DiagRect">
              <a:avLst/>
            </a:prstGeom>
            <a:solidFill>
              <a:srgbClr val="99FFCC"/>
            </a:solidFill>
            <a:ln w="38100">
              <a:solidFill>
                <a:srgbClr val="FF33CC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2928934" y="1238224"/>
              <a:ext cx="114300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h-TH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H SarabunPSK" pitchFamily="34" charset="-34"/>
                  <a:cs typeface="TH SarabunPSK" pitchFamily="34" charset="-34"/>
                </a:rPr>
                <a:t>สารบัญ</a:t>
              </a:r>
              <a:endParaRPr lang="th-TH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19" name="รูปภาพ 18" descr="bord096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8868" y="881034"/>
              <a:ext cx="712683" cy="1064468"/>
            </a:xfrm>
            <a:prstGeom prst="rect">
              <a:avLst/>
            </a:prstGeom>
          </p:spPr>
        </p:pic>
      </p:grpSp>
      <p:pic>
        <p:nvPicPr>
          <p:cNvPr id="20" name="รูปภาพ 19" descr="kapook_601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8" y="2666984"/>
            <a:ext cx="2500330" cy="1280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" name="รูปภาพ 11" descr="kapook_328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6" y="8524900"/>
            <a:ext cx="2643206" cy="417649"/>
          </a:xfrm>
          <a:prstGeom prst="rect">
            <a:avLst/>
          </a:prstGeom>
        </p:spPr>
      </p:pic>
      <p:grpSp>
        <p:nvGrpSpPr>
          <p:cNvPr id="25" name="กลุ่ม 24"/>
          <p:cNvGrpSpPr/>
          <p:nvPr/>
        </p:nvGrpSpPr>
        <p:grpSpPr>
          <a:xfrm>
            <a:off x="1214422" y="1309662"/>
            <a:ext cx="4714908" cy="1064468"/>
            <a:chOff x="2500306" y="1309662"/>
            <a:chExt cx="3357586" cy="1064468"/>
          </a:xfrm>
        </p:grpSpPr>
        <p:sp>
          <p:nvSpPr>
            <p:cNvPr id="19" name="มนมุมสี่เหลี่ยมด้านทแยงมุม 18"/>
            <p:cNvSpPr/>
            <p:nvPr/>
          </p:nvSpPr>
          <p:spPr>
            <a:xfrm>
              <a:off x="2786058" y="1666852"/>
              <a:ext cx="3071834" cy="500066"/>
            </a:xfrm>
            <a:prstGeom prst="round2DiagRect">
              <a:avLst/>
            </a:prstGeom>
            <a:solidFill>
              <a:srgbClr val="99FFCC"/>
            </a:solidFill>
            <a:ln w="38100">
              <a:solidFill>
                <a:srgbClr val="FF33CC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3" name="รูปภาพ 22" descr="bord096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00306" y="1309662"/>
              <a:ext cx="712683" cy="1064468"/>
            </a:xfrm>
            <a:prstGeom prst="rect">
              <a:avLst/>
            </a:prstGeom>
          </p:spPr>
        </p:pic>
      </p:grpSp>
      <p:pic>
        <p:nvPicPr>
          <p:cNvPr id="24" name="รูปภาพ 23" descr="kapook_601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2" y="2809860"/>
            <a:ext cx="2500330" cy="128066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928802" y="1738290"/>
            <a:ext cx="37401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คำแนะนำการใช้ชุดการเรียนการสอนสำหรับครู</a:t>
            </a:r>
            <a:endParaRPr lang="th-TH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071546" y="3238488"/>
            <a:ext cx="5292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เพื่อนักเรียนจะได้ศึกษาหาค้นคว้า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กิจกรรม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การเรียนรู้สุขศึกษาและพลศึกษาได้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</a:t>
            </a:r>
            <a:r>
              <a:rPr lang="th-TH" sz="1600">
                <a:latin typeface="TH SarabunPSK" pitchFamily="34" charset="-34"/>
                <a:cs typeface="TH SarabunPSK" pitchFamily="34" charset="-34"/>
              </a:rPr>
              <a:t>ประเมินผล  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ขั้นตอนจน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13" name="รูปภาพ 12" descr="kapook_328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16" y="8524900"/>
            <a:ext cx="2643206" cy="417649"/>
          </a:xfrm>
          <a:prstGeom prst="rect">
            <a:avLst/>
          </a:prstGeom>
        </p:spPr>
      </p:pic>
      <p:pic>
        <p:nvPicPr>
          <p:cNvPr id="22" name="รูปภาพ 21" descr="kapook_601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2" y="2809860"/>
            <a:ext cx="2500330" cy="128066"/>
          </a:xfrm>
          <a:prstGeom prst="rect">
            <a:avLst/>
          </a:prstGeom>
        </p:spPr>
      </p:pic>
      <p:grpSp>
        <p:nvGrpSpPr>
          <p:cNvPr id="23" name="กลุ่ม 22"/>
          <p:cNvGrpSpPr/>
          <p:nvPr/>
        </p:nvGrpSpPr>
        <p:grpSpPr>
          <a:xfrm>
            <a:off x="1071546" y="1309662"/>
            <a:ext cx="5171681" cy="1064468"/>
            <a:chOff x="1714488" y="1309662"/>
            <a:chExt cx="4536061" cy="1064468"/>
          </a:xfrm>
        </p:grpSpPr>
        <p:grpSp>
          <p:nvGrpSpPr>
            <p:cNvPr id="15" name="กลุ่ม 14"/>
            <p:cNvGrpSpPr/>
            <p:nvPr/>
          </p:nvGrpSpPr>
          <p:grpSpPr>
            <a:xfrm>
              <a:off x="1714488" y="1309662"/>
              <a:ext cx="4323401" cy="1064468"/>
              <a:chOff x="2500306" y="1309662"/>
              <a:chExt cx="3984311" cy="1064468"/>
            </a:xfrm>
          </p:grpSpPr>
          <p:sp>
            <p:nvSpPr>
              <p:cNvPr id="19" name="มนมุมสี่เหลี่ยมด้านทแยงมุม 18"/>
              <p:cNvSpPr/>
              <p:nvPr/>
            </p:nvSpPr>
            <p:spPr>
              <a:xfrm>
                <a:off x="2786058" y="1666852"/>
                <a:ext cx="3698559" cy="500066"/>
              </a:xfrm>
              <a:prstGeom prst="round2DiagRect">
                <a:avLst/>
              </a:prstGeom>
              <a:solidFill>
                <a:srgbClr val="99FFCC"/>
              </a:solidFill>
              <a:ln w="38100">
                <a:solidFill>
                  <a:srgbClr val="FF33CC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pic>
            <p:nvPicPr>
              <p:cNvPr id="20" name="รูปภาพ 19" descr="bord096.wmf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0306" y="1309662"/>
                <a:ext cx="712683" cy="1064468"/>
              </a:xfrm>
              <a:prstGeom prst="rect">
                <a:avLst/>
              </a:prstGeom>
            </p:spPr>
          </p:pic>
        </p:grpSp>
        <p:sp>
          <p:nvSpPr>
            <p:cNvPr id="14" name="สี่เหลี่ยมผืนผ้า 13"/>
            <p:cNvSpPr/>
            <p:nvPr/>
          </p:nvSpPr>
          <p:spPr>
            <a:xfrm>
              <a:off x="2090436" y="1738290"/>
              <a:ext cx="4160113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h-TH" sz="20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คำแนะนำการใช้ชุดการเรียนการสอนสำหรับนักเรียน</a:t>
              </a:r>
              <a:endParaRPr lang="th-TH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1" name="สี่เหลี่ยมผืนผ้า 10"/>
          <p:cNvSpPr/>
          <p:nvPr/>
        </p:nvSpPr>
        <p:spPr>
          <a:xfrm>
            <a:off x="1000108" y="3309926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สามารถนำความรู้ที่ได้จากการอ่าน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ฝึกปฏิบัติไปใช้ในชีวิตประจำวัน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นักเรียน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ปฏิบัติงานได้อย่างถูกต้อง  มีความรู้  ความสามารถเหมาะสมกับวัย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เนื้อหาและกิจกรรม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ในชุดการเรียนการสอน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นักเรียนจะทราบว่า  เมื่อ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ทุกบทเรียน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แล้วจะสามารถปฏิบัติกิจกรรมใดได้บ้าง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 ตามความเข้าใจของ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ตนเองแม้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ผิดก็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ไม่เป็นไร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ศึกษาบทเรียนจนจบทุกตอนแล้วจะสามารถ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ถูกต้อง  ในขั้นตอน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สุดท้าย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นอเนื้อเรื่องเป็น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ส่วนย่อยๆ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บรรจุ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ลงเนื้อหาตามลำดับต่อเนื่องกัน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ในบางเนื้อหาจะมี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ง่ายๆ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เพื่อเป็นการซักซ้อมความเข้าใจให้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นักเรียนปฏิบัติ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ตอบคำถามแล้วตรวจคำตอบในหน้าต่อไป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นักเรียนตอบคำถามถูก  แสดงว่าเข้าใจดีแล้ว  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แต่ถ้าตอบ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ต้องกลับไป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อ่านเนื้อหาเดิมให้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  ตอบคำถามอีก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ครั้งจนตอบถูก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แล้วจึง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ควรดู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คำตอบก่อนตอบคำถาม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เป็นอันขาด  เพราะจะทำให้นักเรียนไม่เข้าใจ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แท้จริง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บาง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บทเรียนมีคำแนะนำให้นักเรียนไปฝึกปฏิบัติด้วย  นักเรียนต้องลอง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คำแนะนำ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จะทำให้เกิดความรู้และเข้าใจได้ดี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84" y="1238224"/>
            <a:ext cx="5286412" cy="584775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วิเคราะห์ปัจจัยที่มีอิทธิพลต่อเจตคติในเรื่องเพศ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ครอบครัว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วัฒนธรรม เพื่อน และสื่อ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ที่พึงประสงค์ตามวัฒนธรรมไทย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มาตรฐาน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 ๒.๑ เข้าใจและเห็นคุณค่าตนเอง ครอบครัว เพศศึกษา และมีทักษะ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ในการดำเนินชีวิต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วิเคราะห์ปัจจัยที่มีอิทธิพลต่อเจตคติในเรื่องเพศ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ทัศนคติเรื่องเพศ เป็นความรู้สึกนึกคิด ความเชื่อ การให้คุณค่าในเรื่องเพศของ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แต่ละบุคคลซึ่งมีความแตกต่างกัน ปัจจัยสำคัญที่มีอิทธิพลต่อทัศนคติเรื่องเพศ ได้แก่ ครอบครัว เพื่อน สื่อ สังคม และวัฒนธรรม การเรียนรู้และทำความเข้าใจเกี่ยวกับทัศนคติเรื่องเพศและปัจจัยที่มีอิทธิพลต่อทัศนคติเรื่องเพศ  จะทำให้มีความเข้าใจและมีทัศนคติ  ค่านิยมในเรื่องเพศที่ถูกต้อง  อันจะเป็นแนวทางการประพฤติปฏิบัติและการแสดงออกในเรื่องเพศของบุคคลได้อย่างถูกต้องเหมาะสม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ทัศนคติเรื่องเพศ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ปัจจัยที่มีอิทธิพลต่อทัศนคติในเรื่องเพศ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ทัศนคติในเรื่องเพศที่พึงประสงค์ตามวัฒนธรรมไทย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๓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1026" name="Picture 2" descr="C:\Documents and Settings\MOD\Desktop\อาเพ็ญ\New Folder (2)\1377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44" y="7239016"/>
            <a:ext cx="1681161" cy="1550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071546" y="2309794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๔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9" name="รูปภาพ 8" descr="kapook_3556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36" y="1309662"/>
            <a:ext cx="4124325" cy="857256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1772278" y="1565859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1546" y="2738422"/>
            <a:ext cx="55721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๑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การกระทำของใคร แสดงให้เห็นถึงการปรับตัวทางเพศอย่างเหมาะสม เมื่อก้าวเข้าสู่วัยรุ่น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ชะอมไม่สนใจต่อการเปลี่ยนแปลงทั้งทางร่างกายและทางเพศของตนเอง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ชะโอดรู้จักระมัดระวังในเรื่องการแต่งกายให้เหมาะสมกับกาลเทศะ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ชะเอมอาบน้ำเป็นประจำทุกวัน แต่ไม่แปรงฟัน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ชะอิงกินขนมหวาน และดื่มน้ำอัดลมอยู่บ่อยๆ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๒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ข้อใดกล่าวถึงความหมายของคำว่า “เจตคติ” </a:t>
            </a: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ไม่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ถูกต้อง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ความพร้อมที่จะปฏิบัติ				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สภาวะทางจิตใจ						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ความรู้สึก								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ความกล้า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๓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ข้อใด </a:t>
            </a: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ไม่ใช่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เจตคติทางเพศของสังคมไทย</a:t>
            </a: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ชายหญิงไม่ควรถูกเนื้อต้องตัวกัน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ข.	สุภาพบุรุษต้องให้เกียรติสุภาพสตรี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หญิงไทยต้องไม่แสดงออกเรื่องเพศอย่างเปิดเผย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ชายหญิงหากตัดสินใจใช้ชีวิตอยู่ร่วมกัน ไม่จำเป็นต้องขออนุญาตพ่อแม่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๔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ปัจจัยที่มีอิทธิพลต่อเจตคติทางเพศของวัยรุ่นมากที่สุด คือข้อใด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วัฒนธรรม							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	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ข.	ครอบครัว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เพื่อน						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สื่อ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sz="1600" b="1" i="1" dirty="0" smtClean="0">
                <a:latin typeface="TH SarabunPSK" pitchFamily="34" charset="-34"/>
                <a:cs typeface="TH SarabunPSK" pitchFamily="34" charset="-34"/>
              </a:rPr>
              <a:t>อ่านกรณีศึกษาที่กำหนด แล้วตอบคำถามข้อ ๕-๖ </a:t>
            </a:r>
            <a:endParaRPr kumimoji="0" lang="th-TH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142984" y="7953396"/>
            <a:ext cx="5143536" cy="135732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th-TH" sz="1600" dirty="0" smtClean="0"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          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โอกับดาวเป็นเพื่อนสนิทกัน วันหนึ่งโอต้องซ้อมดนตรีกับเพื่อนๆ เพื่อแสดงในงานวันขึ้นปีใหม่  จึงชวนให้ดาวอยู่เป็นเพื่อน ดาวเห็นว่า มีเพื่อนอยู่กันหลายคนจึงตัดสินใจอยู่เป็นเพื่อนโอ เมื่อไปถึงห้องซ้อมดนตรีปรากฏว่า ไม่มีใครอยู่ในห้องเลย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โอล็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TH SarabunPSK" pitchFamily="34" charset="-34"/>
              </a:rPr>
              <a:t>อกประตูและพยายามข่มขืนดาว ดาวพยายามขัดขืน และกัดแขนโอจนเลือดออก และร้องไห้วิ่งหนีออกมาจากห้องซ้อมดนตรี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๕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46" y="1166786"/>
            <a:ext cx="5214974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๕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เพราะเหตุใด ดาวจึงเกือบโดนข่มขืน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เพราะดาวเป็นคนเห็นอกเห็นใจเพื่อน จึงไปอยู่เป็นเพื่อนโอ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เพราะดาวยินยอมไปอยู่ในที่ลับตาคนกับโอสองต่อสอง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เพราะดาวได้รับสิ่งกระตุ้นทางเพศ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เพราะดาวถูกโอล่อลวง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๖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หากนักเรียนเป็นดาว นักเรียนจะทำอย่างไร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แจ้งให้ครู หรือผู้ปกครองทราบทันที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บอกให้เพื่อนๆ มารุมทำร้ายโอ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ยินยอมมีเพศสัมพันธ์กับโอ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ขอร้องโอให้ยุติการกระทำ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๗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การกระทำของวัยรุ่นในเรื่องเพศ ข้อใดถือว่าเป็นการกระทำที่ขาดความยั้งคิดมากที่สุด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พูดคุยโทรศัพท์เป็นเวลานาน	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การมีเพศสัมพันธ์กัน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การโต้เถียงผู้ใหญ่				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การหนีเรียน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๘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ความต้องการทางเพศในวัยรุ่น ถือเป็นเรื่องผิดปกติหรือไม่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ก.	ผิดปกติ เพราะยังอยู่ในวัยเรียน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ผิดปกติ เพราะเกิดจากสิ่งเร้าต่างๆ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ค.	ไม่ผิดปกติ เพราะเป็นเรื่องที่เกิดขึ้นตามธรรมชาติของมนุษย์ 					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ไม่ผิดปกติ เพราะในปัจจุบันมีสื่อยั่วยุทางอารมณ์ออกมาเป็นจำนวนมาก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๙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ข้อใด</a:t>
            </a:r>
            <a:r>
              <a:rPr kumimoji="0" lang="th-TH" altLang="zh-CN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ไม่ใช่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ผลกระทบที่เกิดจากการมีเพศสัมพันธ์ในวัยเรียน 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การได้รับการยอมรับจากกลุ่มเพื่อน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การติดโรคติดต่อทางเพศสัมพันธ์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การตั้งครรภ์อันไม่พึงประสงค์ 														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ง.	การทำแท้ง		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๑๐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.</a:t>
            </a:r>
            <a:r>
              <a:rPr kumimoji="0" lang="th-TH" altLang="zh-CN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การกระทำของใคร แสดงให้เห็นถึงการป้องกันตนเองจากการมีเพศสัมพันธ์ในวัยเรียน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lang="th-TH" altLang="zh-CN" sz="1600" dirty="0" smtClean="0">
                <a:solidFill>
                  <a:srgbClr val="000000"/>
                </a:solidFill>
                <a:latin typeface="TH SarabunPSK" pitchFamily="34" charset="-34"/>
                <a:ea typeface="SimSun"/>
                <a:cs typeface="TH SarabunPSK" pitchFamily="34" charset="-34"/>
              </a:rPr>
              <a:t>    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อย่างเหมาะสม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ก.	โอ๋ชอบแต่งตัวโป๊เปิดเผยสัดส่วน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ข.	</a:t>
            </a:r>
            <a:r>
              <a:rPr kumimoji="0" lang="th-TH" altLang="zh-CN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เอ๋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นิยมไปเที่ยวสถานเริงรมย์ต่างๆ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SimSun"/>
                <a:cs typeface="TH SarabunPSK" pitchFamily="34" charset="-34"/>
              </a:rPr>
              <a:t>	ค.	เอเปิดโอกาสให้คนรักกอดจูบเมื่อยู่กันตามลำพัง </a:t>
            </a:r>
            <a:endParaRPr kumimoji="0" lang="th-TH" altLang="zh-CN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  <a:tab pos="539750" algn="l"/>
                <a:tab pos="720725" algn="l"/>
                <a:tab pos="900113" algn="l"/>
                <a:tab pos="107950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  <a:tab pos="2700338" algn="l"/>
                <a:tab pos="2879725" algn="l"/>
                <a:tab pos="3060700" algn="l"/>
                <a:tab pos="3240088" algn="l"/>
                <a:tab pos="3421063" algn="l"/>
                <a:tab pos="3600450" algn="l"/>
                <a:tab pos="3781425" algn="l"/>
                <a:tab pos="3960813" algn="l"/>
                <a:tab pos="4140200" algn="l"/>
                <a:tab pos="4321175" algn="l"/>
                <a:tab pos="4500563" algn="l"/>
                <a:tab pos="4679950" algn="l"/>
                <a:tab pos="4860925" algn="l"/>
                <a:tab pos="5040313" algn="l"/>
                <a:tab pos="5221288" algn="l"/>
                <a:tab pos="5400675" algn="l"/>
                <a:tab pos="5581650" algn="l"/>
              </a:tabLst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	</a:t>
            </a:r>
            <a:r>
              <a:rPr kumimoji="0" lang="th-TH" altLang="zh-CN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ออย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ไม่ไปเที่ยวกับเพื่อนต่างเพศสองต่อสอง หรือไปในที่ลับตาคน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pic>
        <p:nvPicPr>
          <p:cNvPr id="9" name="รูปภาพ 8" descr="703952wt8x1bszu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40" y="8953528"/>
            <a:ext cx="3143272" cy="35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๖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6" name="ม้วนกระดาษแนวนอน 5"/>
          <p:cNvSpPr/>
          <p:nvPr/>
        </p:nvSpPr>
        <p:spPr>
          <a:xfrm>
            <a:off x="1357298" y="1309662"/>
            <a:ext cx="3000396" cy="500066"/>
          </a:xfrm>
          <a:prstGeom prst="horizontalScroll">
            <a:avLst/>
          </a:prstGeom>
          <a:solidFill>
            <a:srgbClr val="FFCCFF"/>
          </a:solidFill>
          <a:ln>
            <a:solidFill>
              <a:srgbClr val="FF00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ปัจจัยที่มีอิทธิพลต่อเจตคติในเรื่องเพศ</a:t>
            </a:r>
            <a:endParaRPr lang="th-TH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94" y="2024042"/>
            <a:ext cx="57150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๑. ครอบครัว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                                         เจตคติต่อเรื่องเพศ  เป็นสิ่งที่ได้รับการปลูกฝังมาตั้งแต่เด็ก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จากการอบรมสั่งสอนของพ่อแม่หรือจากท่าทีของพ่อแม่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ที่มีต่อเรื่องเพศ เช่น พ่อแม่บางคนจะไม่พูดถึงเรื่องเพศ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กับลูก ถ้าลูกซักถามหรือมีความสนใจ จะถูกดุหรือถูก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ลงโทษ  ซึ่งทำให้เด็กมีเจตคติที่ไม่ดี  ในเรื่องเพศ คิดว่า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เรื่องเพศเป็นเรื่องไม่เหมาะสม เมื่อโตขึ้นอาจจะเกิดปัญหา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ทางเพศได้  ดังนั้นการอยู่ในครอบครัวที่ปลูกฝังให้ความรู้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ที่ถูกต้องในเรื่องเพศ มีการพูดคุยแลกเปลี่ยนความคิด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ค่านิยม  รวมทั้งการให้ข้อเท็จจริงในเรื่องเพศที่กำลังอยู่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ในความสนใจ จะช่วยให้เข้าใจธรรมชาติในเรื่องเพศ และเรียนรู้ที่จะวางตัวได้อย่างเหมาะสม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๒. วัฒนธรรม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ขนบธรรมเนียม ประเพณี วัฒนธรรมไทย เป็นสิ่งที่บ่งบอกถึงความเป็นชาติไทย ไม่ว่าจะเป็น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เรื่องการแต่งกาย ที่ไม่เปิดเผยผิวพรรณ การรักนวลสงวนตัว ไม่เปิดโอกาสให้ผู้ชายสัมผัสแตะเนื้อต้องตัว เป็นสิ่งที่ดีงามและยังเหมาะสมกับสังคมปัจจุบัน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๓. เพื่อน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เพื่อนมีความสำคัญต่อวัยรุ่น หากคบเพื่อน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ที่ไม่ดีก็มีแนวโน้มที่จะประพฤติไม่ดีตามเพื่อน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เพราะวัยรุ่นมักเชื่อและฟังความคิดเห็นของเพื่อน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และการต้องการเป็นที่ยอมรับของกลุ่มเพื่อน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ทำให้มีพฤติกรรมตามเพื่อน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สื่อต่างๆ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                                              ปัจจุบันมีสื่อที่ไม่เหมาะสมมากมาย และสามารถเข้าถึง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วัยรุ่นได้อย่างรวดเร็วและเปิดเผย เช่น หนังสือการ์ตูน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นิยาย ที่แทรกภาพและเนื้อหาทางเพศที่ไม่เหมาะสม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สื่ออินเทอร์เน็ตที่มีภาพโป๊ มีการโหลดคลิปวิดีโอ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	                  ผ่านทางโทรศัพท์มือถือ  ซึ่งหากวัยรุ่นเสพสื่อต่างๆ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		                  ที่ไม่เหมาะสมก็จะมีผลต่อเจตคติในเรื่องเพศด้วย  ดังนั้นจึงต้องเลือกรับสื่อที่เหมาะสมกับวัยให้ความรู้ สอดแทรกแง่คิดที่ดีในการนำไปใช้ดำเนินชีวิต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images (10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74" y="2595546"/>
            <a:ext cx="1624009" cy="1645857"/>
          </a:xfrm>
          <a:prstGeom prst="rect">
            <a:avLst/>
          </a:prstGeom>
        </p:spPr>
      </p:pic>
      <p:pic>
        <p:nvPicPr>
          <p:cNvPr id="12" name="รูปภาพ 11" descr="friend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32" y="6024570"/>
            <a:ext cx="1859439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รูปภาพ 13" descr="yournewmedia001_31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50" y="7596206"/>
            <a:ext cx="1666873" cy="1250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8042</TotalTime>
  <Words>485</Words>
  <Application>Microsoft Office PowerPoint</Application>
  <PresentationFormat>กระดาษ A4 (210x297 มม.)</PresentationFormat>
  <Paragraphs>276</Paragraphs>
  <Slides>15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546</cp:revision>
  <dcterms:created xsi:type="dcterms:W3CDTF">2010-08-12T15:11:58Z</dcterms:created>
  <dcterms:modified xsi:type="dcterms:W3CDTF">2015-02-12T13:06:58Z</dcterms:modified>
</cp:coreProperties>
</file>