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57" r:id="rId3"/>
    <p:sldId id="268" r:id="rId4"/>
    <p:sldId id="269" r:id="rId5"/>
    <p:sldId id="270" r:id="rId6"/>
    <p:sldId id="258" r:id="rId7"/>
    <p:sldId id="265" r:id="rId8"/>
    <p:sldId id="273" r:id="rId9"/>
    <p:sldId id="259" r:id="rId10"/>
    <p:sldId id="276" r:id="rId11"/>
    <p:sldId id="277" r:id="rId12"/>
    <p:sldId id="275" r:id="rId13"/>
    <p:sldId id="278" r:id="rId14"/>
  </p:sldIdLst>
  <p:sldSz cx="6858000" cy="9906000" type="A4"/>
  <p:notesSz cx="6888163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6600"/>
    <a:srgbClr val="FF3300"/>
    <a:srgbClr val="FFFF66"/>
    <a:srgbClr val="66FFFF"/>
    <a:srgbClr val="FF33CC"/>
    <a:srgbClr val="FF0066"/>
    <a:srgbClr val="FFFFFF"/>
    <a:srgbClr val="006600"/>
    <a:srgbClr val="E8D1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ลักษณะสีปานกลาง 2 - เน้น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ลักษณะ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E3FDE45-AF77-4B5C-9715-49D594BDF05E}" styleName="ลักษณะสีอ่อน 1 - เน้น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ลักษณะสีอ่อน 1 - เน้น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ลักษณะสีอ่อน 1 - เน้น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4678" autoAdjust="0"/>
    <p:restoredTop sz="91152" autoAdjust="0"/>
  </p:normalViewPr>
  <p:slideViewPr>
    <p:cSldViewPr>
      <p:cViewPr>
        <p:scale>
          <a:sx n="80" d="100"/>
          <a:sy n="80" d="100"/>
        </p:scale>
        <p:origin x="-1350" y="954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472" y="-96"/>
      </p:cViewPr>
      <p:guideLst>
        <p:guide orient="horz" pos="3157"/>
        <p:guide pos="217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E6B22EFD-46B9-4576-BAF9-63DC5EB02572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750888"/>
            <a:ext cx="2601913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en-US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901698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31A5A8FB-6F5F-4BD8-9FA8-8845ACD7B0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1665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5A8FB-6F5F-4BD8-9FA8-8845ACD7B08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045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541782" y="3883152"/>
            <a:ext cx="5829300" cy="4490720"/>
          </a:xfrm>
        </p:spPr>
        <p:txBody>
          <a:bodyPr anchor="t" anchorCtr="0">
            <a:noAutofit/>
          </a:bodyPr>
          <a:lstStyle>
            <a:lvl1pPr algn="ctr">
              <a:defRPr lang="en-US" sz="6200" b="1" cap="none" spc="0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541782" y="1637792"/>
            <a:ext cx="5829300" cy="2179320"/>
          </a:xfrm>
        </p:spPr>
        <p:txBody>
          <a:bodyPr anchor="b">
            <a:normAutofit/>
          </a:bodyPr>
          <a:lstStyle>
            <a:lvl1pPr marL="0" indent="0" algn="ctr">
              <a:buNone/>
              <a:defRPr lang="en-US" sz="2200" b="0">
                <a:solidFill>
                  <a:schemeClr val="tx2">
                    <a:shade val="55000"/>
                  </a:schemeClr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517923" y="710228"/>
            <a:ext cx="5822156" cy="8485545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82930" y="1149773"/>
            <a:ext cx="5692140" cy="4496329"/>
          </a:xfrm>
        </p:spPr>
        <p:txBody>
          <a:bodyPr anchor="b">
            <a:normAutofit/>
          </a:bodyPr>
          <a:lstStyle>
            <a:lvl1pPr algn="ctr">
              <a:buNone/>
              <a:defRPr lang="en-US" sz="6200" b="1" cap="none" spc="0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582930" y="5703464"/>
            <a:ext cx="5692140" cy="2180695"/>
          </a:xfrm>
        </p:spPr>
        <p:txBody>
          <a:bodyPr anchor="t">
            <a:normAutofit/>
          </a:bodyPr>
          <a:lstStyle>
            <a:lvl1pPr indent="0" algn="ctr">
              <a:buNone/>
              <a:defRPr lang="en-US" sz="22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>
          <a:xfrm>
            <a:off x="571500" y="8607213"/>
            <a:ext cx="1600200" cy="528320"/>
          </a:xfrm>
        </p:spPr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>
          <a:xfrm>
            <a:off x="2343150" y="8607213"/>
            <a:ext cx="2171700" cy="52832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>
          <a:xfrm>
            <a:off x="4686300" y="8607213"/>
            <a:ext cx="1600200" cy="528320"/>
          </a:xfrm>
        </p:spPr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3474720" y="4340858"/>
            <a:ext cx="8321040" cy="685800"/>
          </a:xfrm>
        </p:spPr>
        <p:txBody>
          <a:bodyPr lIns="91440" rIns="91440" anchor="ctr">
            <a:noAutofit/>
          </a:bodyPr>
          <a:lstStyle>
            <a:lvl1pPr algn="ctr">
              <a:defRPr sz="350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1200150" y="790787"/>
            <a:ext cx="2537460" cy="924101"/>
          </a:xfrm>
          <a:prstGeom prst="roundRect">
            <a:avLst>
              <a:gd name="adj" fmla="val 6772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1200150" y="1910078"/>
            <a:ext cx="2537460" cy="69342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3846635" y="790787"/>
            <a:ext cx="2537460" cy="924101"/>
          </a:xfrm>
          <a:prstGeom prst="roundRect">
            <a:avLst>
              <a:gd name="adj" fmla="val 5673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3846635" y="1910078"/>
            <a:ext cx="2537460" cy="69342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>
          <a:xfrm>
            <a:off x="4914900" y="8976361"/>
            <a:ext cx="1600200" cy="528320"/>
          </a:xfrm>
        </p:spPr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3276601" y="4489872"/>
            <a:ext cx="7924800" cy="685800"/>
          </a:xfrm>
        </p:spPr>
        <p:txBody>
          <a:bodyPr anchor="b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l">
              <a:defRPr sz="28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943100" y="870373"/>
            <a:ext cx="4457700" cy="792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 rot="16200000">
            <a:off x="-2549477" y="4489873"/>
            <a:ext cx="7924800" cy="685800"/>
          </a:xfrm>
        </p:spPr>
        <p:txBody>
          <a:bodyPr lIns="91440" rIns="91440"/>
          <a:lstStyle>
            <a:lvl1pPr marL="0" indent="0" algn="l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4914900" y="8976361"/>
            <a:ext cx="1600200" cy="528320"/>
          </a:xfrm>
        </p:spPr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555610" y="1148076"/>
            <a:ext cx="2970038" cy="7647432"/>
          </a:xfrm>
          <a:prstGeom prst="roundRect">
            <a:avLst>
              <a:gd name="adj" fmla="val 3541"/>
            </a:avLst>
          </a:prstGeom>
          <a:solidFill>
            <a:srgbClr val="FFFFFF">
              <a:alpha val="40000"/>
            </a:srgb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3958296" y="5058073"/>
            <a:ext cx="2400300" cy="1651000"/>
          </a:xfrm>
        </p:spPr>
        <p:txBody>
          <a:bodyPr anchor="t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ctr">
              <a:buNone/>
              <a:defRPr sz="26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395653" y="1186181"/>
            <a:ext cx="3413174" cy="7533640"/>
          </a:xfrm>
          <a:prstGeom prst="roundRect">
            <a:avLst>
              <a:gd name="adj" fmla="val 622"/>
            </a:avLst>
          </a:prstGeom>
          <a:solidFill>
            <a:schemeClr val="bg1">
              <a:lumMod val="85000"/>
            </a:schemeClr>
          </a:solidFill>
          <a:ln w="101600">
            <a:solidFill>
              <a:srgbClr val="FFFFFF"/>
            </a:solidFill>
            <a:miter lim="800000"/>
          </a:ln>
          <a:effectLst>
            <a:outerShdw blurRad="65000" dist="25000" dir="5400000" algn="t" rotWithShape="0">
              <a:schemeClr val="bg2">
                <a:shade val="30000"/>
                <a:satMod val="250000"/>
                <a:alpha val="85000"/>
              </a:schemeClr>
            </a:outerShdw>
          </a:effectLst>
          <a:scene3d>
            <a:camera prst="orthographicFront"/>
            <a:lightRig rig="soft" dir="t">
              <a:rot lat="0" lon="0" rev="20100000"/>
            </a:lightRig>
          </a:scene3d>
          <a:sp3d contourW="3810">
            <a:bevelT w="95250" h="25400"/>
            <a:contourClr>
              <a:schemeClr val="bg2">
                <a:shade val="45000"/>
                <a:satMod val="145000"/>
              </a:schemeClr>
            </a:contourClr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>
                <a:solidFill>
                  <a:schemeClr val="tx1"/>
                </a:solidFill>
              </a:defRPr>
            </a:lvl1pPr>
          </a:lstStyle>
          <a:p>
            <a:r>
              <a:rPr lang="th-TH" sz="2000" smtClean="0"/>
              <a:t>คลิกไอคอนเพื่อเพิ่มรูปภาพ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3958296" y="2311401"/>
            <a:ext cx="2400300" cy="2636607"/>
          </a:xfrm>
        </p:spPr>
        <p:txBody>
          <a:bodyPr bIns="0" anchor="b">
            <a:normAutofit/>
          </a:bodyPr>
          <a:lstStyle>
            <a:lvl1pPr marL="0" marR="0" indent="0" algn="ctr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257175" y="330200"/>
            <a:ext cx="6343650" cy="9245600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342900" y="440267"/>
            <a:ext cx="6172200" cy="1651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lIns="45720" rIns="45720" anchor="t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 smtClean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342900" y="8976361"/>
            <a:ext cx="1600200" cy="52832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2343150" y="8976361"/>
            <a:ext cx="2171700" cy="52832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endParaRPr lang="en-US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4914900" y="8976361"/>
            <a:ext cx="1600200" cy="52832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defPPr>
        <a:defRPr sz="4400">
          <a:solidFill>
            <a:schemeClr val="tx2">
              <a:shade val="80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buNone/>
        <a:defRPr lang="en-US" sz="53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/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457200" indent="-274320" algn="l" eaLnBrk="1" hangingPunct="1">
        <a:buClr>
          <a:schemeClr val="accent1"/>
        </a:buClr>
        <a:buSzPct val="80000"/>
        <a:buFont typeface="Wingdings 2" pitchFamily="18" charset="2"/>
        <a:buChar char="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758952" indent="-228600" algn="l" eaLnBrk="1" hangingPunct="1">
        <a:buClr>
          <a:schemeClr val="accent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1033272" indent="-228600" algn="l" eaLnBrk="1" hangingPunct="1">
        <a:buClr>
          <a:schemeClr val="accent3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298448" indent="-228600" algn="l" eaLnBrk="1" hangingPunct="1">
        <a:buClr>
          <a:schemeClr val="accent4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554480" indent="-228600" algn="l" eaLnBrk="1" hangingPunct="1">
        <a:buClr>
          <a:schemeClr val="accent5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810512" indent="-228600" algn="l" eaLnBrk="1" hangingPunct="1">
        <a:buClr>
          <a:schemeClr val="accent6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207568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340864" indent="-228600" algn="l" eaLnBrk="1" hangingPunct="1">
        <a:buClr>
          <a:schemeClr val="accent2"/>
        </a:buClr>
        <a:buFont typeface="Wingdings 2" pitchFamily="18" charset="2"/>
        <a:buChar char=""/>
        <a:defRPr sz="1600" baseline="0">
          <a:latin typeface="+mn-lt"/>
        </a:defRPr>
      </a:lvl8pPr>
      <a:lvl9pPr marL="2596896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th/url?sa=i&amp;rct=j&amp;q=%E0%B8%A3%E0%B8%B9%E0%B8%9B%E0%B8%84%E0%B8%A3%E0%B8%AD%E0%B8%9A%E0%B8%84%E0%B8%A3%E0%B8%B1%E0%B8%A7&amp;source=images&amp;cd=&amp;cad=rja&amp;docid=Ng4AfLc2y2xLKM&amp;tbnid=jfikwNT2APT8OM:&amp;ved=0CAUQjRw&amp;url=http://icare.kapook.com/suicide.php?ac=detail&amp;s_id=12&amp;id=2842&amp;ei=HmwIUob-C9HIrQeet4CYCQ&amp;psig=AFQjCNEm-_a-IEWUS-YJgoeA8ImyIi0u9w&amp;ust=137637002849212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สี่เหลี่ยมผืนผ้า 19"/>
          <p:cNvSpPr/>
          <p:nvPr/>
        </p:nvSpPr>
        <p:spPr>
          <a:xfrm>
            <a:off x="678543" y="881034"/>
            <a:ext cx="5501827" cy="14773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ชุดการเรียนการสอนรายวิชาสุขศึกษา (พ ๒๒๑๐๑)</a:t>
            </a:r>
          </a:p>
          <a:p>
            <a:pPr algn="ctr"/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เรื่อง การสร้างเสริมสุขภาพในวัยเรียน  </a:t>
            </a:r>
          </a:p>
          <a:p>
            <a:pPr algn="ctr"/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สำหรับนักเรียนชั้นมัธยมศึกษาปีที่ ๒</a:t>
            </a:r>
            <a:endParaRPr lang="th-TH" sz="30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786058" y="7881958"/>
            <a:ext cx="392126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นางวันเพ็ญ  </a:t>
            </a:r>
            <a:r>
              <a:rPr lang="th-TH" sz="2400" b="1" dirty="0" err="1" smtClean="0">
                <a:latin typeface="TH SarabunPSK" pitchFamily="34" charset="-34"/>
                <a:cs typeface="TH SarabunPSK" pitchFamily="34" charset="-34"/>
              </a:rPr>
              <a:t>คฤคราช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  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ตำแหน่ง ครูชำนาญการพิเศษ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กลุ่มสาระการเรียนรู้สุขศึกษาและพลศึกษา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โรงเรียนแกลง“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วิทย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สถาวร” อำเภอแกลง จังหวัดระยอง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สำนักงานเขตพื้นที่การศึกษามัธยมศึกษา เขต ๑๘             </a:t>
            </a:r>
            <a:endParaRPr lang="en-US" b="1" dirty="0">
              <a:latin typeface="TH SarabunPSK" pitchFamily="34" charset="-34"/>
              <a:cs typeface="TH SarabunPSK" pitchFamily="34" charset="-34"/>
            </a:endParaRPr>
          </a:p>
        </p:txBody>
      </p:sp>
      <p:grpSp>
        <p:nvGrpSpPr>
          <p:cNvPr id="16" name="กลุ่ม 15"/>
          <p:cNvGrpSpPr/>
          <p:nvPr/>
        </p:nvGrpSpPr>
        <p:grpSpPr>
          <a:xfrm>
            <a:off x="785794" y="2809860"/>
            <a:ext cx="5143536" cy="1962461"/>
            <a:chOff x="1214422" y="3095612"/>
            <a:chExt cx="4714908" cy="1676709"/>
          </a:xfrm>
        </p:grpSpPr>
        <p:grpSp>
          <p:nvGrpSpPr>
            <p:cNvPr id="15" name="กลุ่ม 14"/>
            <p:cNvGrpSpPr/>
            <p:nvPr/>
          </p:nvGrpSpPr>
          <p:grpSpPr>
            <a:xfrm>
              <a:off x="1214422" y="3095612"/>
              <a:ext cx="4714908" cy="1676709"/>
              <a:chOff x="1214422" y="3381364"/>
              <a:chExt cx="4714908" cy="1676709"/>
            </a:xfrm>
          </p:grpSpPr>
          <p:grpSp>
            <p:nvGrpSpPr>
              <p:cNvPr id="25" name="Group 2"/>
              <p:cNvGrpSpPr>
                <a:grpSpLocks/>
              </p:cNvGrpSpPr>
              <p:nvPr/>
            </p:nvGrpSpPr>
            <p:grpSpPr bwMode="auto">
              <a:xfrm>
                <a:off x="2143116" y="3905554"/>
                <a:ext cx="3786214" cy="1152519"/>
                <a:chOff x="2820" y="3060"/>
                <a:chExt cx="7710" cy="2715"/>
              </a:xfrm>
            </p:grpSpPr>
            <p:cxnSp>
              <p:nvCxnSpPr>
                <p:cNvPr id="29" name="AutoShape 3"/>
                <p:cNvCxnSpPr>
                  <a:cxnSpLocks noChangeShapeType="1"/>
                </p:cNvCxnSpPr>
                <p:nvPr/>
              </p:nvCxnSpPr>
              <p:spPr bwMode="auto">
                <a:xfrm flipV="1">
                  <a:off x="2820" y="3060"/>
                  <a:ext cx="6285" cy="615"/>
                </a:xfrm>
                <a:prstGeom prst="straightConnector1">
                  <a:avLst/>
                </a:prstGeom>
                <a:noFill/>
                <a:ln w="38100">
                  <a:solidFill>
                    <a:srgbClr val="FF6600"/>
                  </a:solidFill>
                  <a:round/>
                  <a:headEnd/>
                  <a:tailEnd/>
                </a:ln>
                <a:effectLst>
                  <a:prstShdw prst="shdw13" dist="53882" dir="13500000">
                    <a:srgbClr val="808080">
                      <a:alpha val="50000"/>
                    </a:srgbClr>
                  </a:prstShdw>
                </a:effectLst>
              </p:spPr>
            </p:cxnSp>
            <p:cxnSp>
              <p:nvCxnSpPr>
                <p:cNvPr id="30" name="AutoShape 4"/>
                <p:cNvCxnSpPr>
                  <a:cxnSpLocks noChangeShapeType="1"/>
                </p:cNvCxnSpPr>
                <p:nvPr/>
              </p:nvCxnSpPr>
              <p:spPr bwMode="auto">
                <a:xfrm>
                  <a:off x="2820" y="3675"/>
                  <a:ext cx="0" cy="1740"/>
                </a:xfrm>
                <a:prstGeom prst="straightConnector1">
                  <a:avLst/>
                </a:prstGeom>
                <a:noFill/>
                <a:ln w="38100">
                  <a:solidFill>
                    <a:srgbClr val="FF6600"/>
                  </a:solidFill>
                  <a:round/>
                  <a:headEnd/>
                  <a:tailEnd/>
                </a:ln>
                <a:effectLst>
                  <a:prstShdw prst="shdw13" dist="53882" dir="13500000">
                    <a:srgbClr val="808080">
                      <a:alpha val="50000"/>
                    </a:srgbClr>
                  </a:prstShdw>
                </a:effectLst>
              </p:spPr>
            </p:cxnSp>
            <p:cxnSp>
              <p:nvCxnSpPr>
                <p:cNvPr id="31" name="AutoShape 5"/>
                <p:cNvCxnSpPr>
                  <a:cxnSpLocks noChangeShapeType="1"/>
                </p:cNvCxnSpPr>
                <p:nvPr/>
              </p:nvCxnSpPr>
              <p:spPr bwMode="auto">
                <a:xfrm>
                  <a:off x="2820" y="5415"/>
                  <a:ext cx="7710" cy="360"/>
                </a:xfrm>
                <a:prstGeom prst="straightConnector1">
                  <a:avLst/>
                </a:prstGeom>
                <a:noFill/>
                <a:ln w="38100">
                  <a:solidFill>
                    <a:srgbClr val="FF6600"/>
                  </a:solidFill>
                  <a:round/>
                  <a:headEnd/>
                  <a:tailEnd/>
                </a:ln>
                <a:effectLst>
                  <a:prstShdw prst="shdw13" dist="53882" dir="13500000">
                    <a:srgbClr val="808080">
                      <a:alpha val="50000"/>
                    </a:srgbClr>
                  </a:prstShdw>
                </a:effectLst>
              </p:spPr>
            </p:cxnSp>
            <p:cxnSp>
              <p:nvCxnSpPr>
                <p:cNvPr id="32" name="AutoShape 6"/>
                <p:cNvCxnSpPr>
                  <a:cxnSpLocks noChangeShapeType="1"/>
                </p:cNvCxnSpPr>
                <p:nvPr/>
              </p:nvCxnSpPr>
              <p:spPr bwMode="auto">
                <a:xfrm>
                  <a:off x="9105" y="3060"/>
                  <a:ext cx="1425" cy="2715"/>
                </a:xfrm>
                <a:prstGeom prst="straightConnector1">
                  <a:avLst/>
                </a:prstGeom>
                <a:noFill/>
                <a:ln w="38100">
                  <a:solidFill>
                    <a:srgbClr val="FF6600"/>
                  </a:solidFill>
                  <a:round/>
                  <a:headEnd/>
                  <a:tailEnd/>
                </a:ln>
                <a:effectLst>
                  <a:prstShdw prst="shdw13" dist="53882" dir="13500000">
                    <a:srgbClr val="808080">
                      <a:alpha val="50000"/>
                    </a:srgbClr>
                  </a:prstShdw>
                </a:effectLst>
              </p:spPr>
            </p:cxnSp>
          </p:grpSp>
          <p:sp>
            <p:nvSpPr>
              <p:cNvPr id="26" name="WordArt 7"/>
              <p:cNvSpPr>
                <a:spLocks noChangeArrowheads="1" noChangeShapeType="1" noTextEdit="1"/>
              </p:cNvSpPr>
              <p:nvPr/>
            </p:nvSpPr>
            <p:spPr bwMode="auto">
              <a:xfrm>
                <a:off x="1214422" y="3381364"/>
                <a:ext cx="1928826" cy="595310"/>
              </a:xfrm>
              <a:prstGeom prst="rect">
                <a:avLst/>
              </a:prstGeom>
              <a:ln>
                <a:noFill/>
              </a:ln>
            </p:spPr>
            <p:txBody>
              <a:bodyPr wrap="none" fromWordArt="1">
                <a:prstTxWarp prst="textCanUp">
                  <a:avLst>
                    <a:gd name="adj" fmla="val 66667"/>
                  </a:avLst>
                </a:prstTxWarp>
              </a:bodyPr>
              <a:lstStyle/>
              <a:p>
                <a:pPr algn="ctr" rtl="0"/>
                <a:r>
                  <a:rPr lang="th-TH" sz="3600" b="1" kern="10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1">
                            <a:tint val="40000"/>
                            <a:satMod val="250000"/>
                          </a:schemeClr>
                        </a:gs>
                        <a:gs pos="9000">
                          <a:schemeClr val="accent1">
                            <a:tint val="52000"/>
                            <a:satMod val="300000"/>
                          </a:schemeClr>
                        </a:gs>
                        <a:gs pos="50000">
                          <a:schemeClr val="accent1">
                            <a:shade val="20000"/>
                            <a:satMod val="300000"/>
                          </a:schemeClr>
                        </a:gs>
                        <a:gs pos="79000">
                          <a:schemeClr val="accent1">
                            <a:tint val="52000"/>
                            <a:satMod val="300000"/>
                          </a:schemeClr>
                        </a:gs>
                        <a:gs pos="100000">
                          <a:schemeClr val="accent1">
                            <a:tint val="40000"/>
                            <a:satMod val="250000"/>
                          </a:schemeClr>
                        </a:gs>
                      </a:gsLst>
                      <a:lin ang="5400000"/>
                    </a:gradFill>
                    <a:cs typeface="#TS  Malee Normal"/>
                  </a:rPr>
                  <a:t>หน่วยการเรียนรู้ที่ </a:t>
                </a:r>
                <a:endParaRPr lang="th-TH" sz="3600" b="1" kern="1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cs typeface="#TS  Malee Normal"/>
                </a:endParaRPr>
              </a:p>
            </p:txBody>
          </p:sp>
          <p:sp>
            <p:nvSpPr>
              <p:cNvPr id="27" name="Oval 8"/>
              <p:cNvSpPr>
                <a:spLocks noChangeArrowheads="1"/>
              </p:cNvSpPr>
              <p:nvPr/>
            </p:nvSpPr>
            <p:spPr bwMode="auto">
              <a:xfrm>
                <a:off x="1714488" y="3809992"/>
                <a:ext cx="785818" cy="742962"/>
              </a:xfrm>
              <a:prstGeom prst="ellipse">
                <a:avLst/>
              </a:prstGeom>
              <a:gradFill rotWithShape="0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1"/>
              </a:gradFill>
              <a:ln w="12700">
                <a:solidFill>
                  <a:srgbClr val="FF6600"/>
                </a:solidFill>
                <a:round/>
                <a:headEnd/>
                <a:tailEnd/>
              </a:ln>
              <a:effectLst>
                <a:outerShdw dist="107763" dir="13500000" algn="ctr" rotWithShape="0">
                  <a:srgbClr val="FFC000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lang="th-TH" sz="3600" b="1" dirty="0" smtClean="0">
                    <a:solidFill>
                      <a:srgbClr val="0000CC"/>
                    </a:solidFill>
                    <a:latin typeface="DSMaiThaias" pitchFamily="18"/>
                    <a:cs typeface="Angsana New" pitchFamily="18" charset="-34"/>
                  </a:rPr>
                  <a:t>๔</a:t>
                </a:r>
                <a:endParaRPr kumimoji="0" lang="th-TH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ngsana New" pitchFamily="18" charset="-34"/>
                </a:endParaRPr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>
              <a:off x="2357430" y="4001696"/>
              <a:ext cx="3357586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th-TH" sz="3200" b="1" spc="50" dirty="0" smtClean="0">
                  <a:ln w="11430"/>
                  <a:solidFill>
                    <a:srgbClr val="0000CC"/>
                  </a:solidFill>
                  <a:effectLst>
                    <a:glow rad="101600">
                      <a:srgbClr val="FF6600">
                        <a:alpha val="60000"/>
                      </a:srgbClr>
                    </a:glow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_Layiji MaHaNiYom V 1.2" pitchFamily="2" charset="0"/>
                  <a:cs typeface="_Layiji MaHaNiYom V 1.2" pitchFamily="2" charset="0"/>
                </a:rPr>
                <a:t>ค้ำจุนหนุนชีวิต</a:t>
              </a:r>
              <a:endParaRPr lang="th-TH" sz="3200" b="1" spc="50" dirty="0">
                <a:ln w="11430"/>
                <a:solidFill>
                  <a:srgbClr val="0000CC"/>
                </a:solidFill>
                <a:effectLst>
                  <a:glow rad="101600">
                    <a:srgbClr val="FF6600">
                      <a:alpha val="6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sp>
        <p:nvSpPr>
          <p:cNvPr id="1026" name="Oval 2"/>
          <p:cNvSpPr>
            <a:spLocks noChangeArrowheads="1"/>
          </p:cNvSpPr>
          <p:nvPr/>
        </p:nvSpPr>
        <p:spPr bwMode="auto">
          <a:xfrm>
            <a:off x="1714488" y="5024438"/>
            <a:ext cx="3357586" cy="2314570"/>
          </a:xfrm>
          <a:prstGeom prst="ellipse">
            <a:avLst/>
          </a:prstGeom>
          <a:gradFill rotWithShape="1">
            <a:gsLst>
              <a:gs pos="0">
                <a:srgbClr val="EEECE1"/>
              </a:gs>
              <a:gs pos="100000">
                <a:srgbClr val="FBD4B4"/>
              </a:gs>
            </a:gsLst>
            <a:path path="shape">
              <a:fillToRect l="50000" t="50000" r="50000" b="50000"/>
            </a:path>
          </a:gradFill>
          <a:ln w="76200" cmpd="tri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pic>
        <p:nvPicPr>
          <p:cNvPr id="14" name="irc_mi" descr="http://icare.kapook.com/cmsfile/imgbank/Suicide/News_230810_3.jpg">
            <a:hlinkClick r:id="rId3"/>
          </p:cNvPr>
          <p:cNvPicPr/>
          <p:nvPr/>
        </p:nvPicPr>
        <p:blipFill>
          <a:blip r:embed="rId4" cstate="print">
            <a:lum bright="40000" contrast="10000"/>
          </a:blip>
          <a:srcRect l="11312" t="10884" r="8597"/>
          <a:stretch>
            <a:fillRect/>
          </a:stretch>
        </p:blipFill>
        <p:spPr bwMode="auto">
          <a:xfrm>
            <a:off x="2428868" y="5381628"/>
            <a:ext cx="1857388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23225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th-TH" sz="1600" dirty="0" smtClean="0">
                <a:latin typeface="Calibri" pitchFamily="34" charset="0"/>
                <a:cs typeface="+mj-cs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Calibri" pitchFamily="34" charset="0"/>
                <a:cs typeface="+mj-cs"/>
              </a:rPr>
              <a:t>๗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57298" y="1238224"/>
            <a:ext cx="485778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H SarabunPSK" pitchFamily="34" charset="-34"/>
                <a:cs typeface="TH SarabunPSK" pitchFamily="34" charset="-34"/>
              </a:rPr>
              <a:t>๒. การทะเลาะวิวาท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cs typeface="TH SarabunPSK" pitchFamily="34" charset="-34"/>
              </a:rPr>
              <a:t>๒.๑ การทะเลาะวิวาทในกลุ่มเพื่อน</a:t>
            </a:r>
          </a:p>
          <a:p>
            <a:pPr>
              <a:tabLst>
                <a:tab pos="539750" algn="l"/>
              </a:tabLst>
            </a:pPr>
            <a:r>
              <a:rPr lang="th-TH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cs typeface="TH SarabunPSK" pitchFamily="34" charset="-34"/>
              </a:rPr>
              <a:t>	๒.๒ การทะเลาะวิวาทในกลุ่มของคนที่อยู่สถาบันเดียวกัน</a:t>
            </a:r>
          </a:p>
          <a:p>
            <a:pPr>
              <a:tabLst>
                <a:tab pos="539750" algn="l"/>
              </a:tabLst>
            </a:pPr>
            <a:r>
              <a:rPr lang="th-TH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cs typeface="TH SarabunPSK" pitchFamily="34" charset="-34"/>
              </a:rPr>
              <a:t>	๒.๓ การทะเลาะวิวาทในกลุ่มของคนต่างสถาบัน</a:t>
            </a:r>
          </a:p>
          <a:p>
            <a:pPr>
              <a:tabLst>
                <a:tab pos="539750" algn="l"/>
              </a:tabLst>
            </a:pPr>
            <a:r>
              <a:rPr lang="th-TH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H SarabunPSK" pitchFamily="34" charset="-34"/>
                <a:cs typeface="TH SarabunPSK" pitchFamily="34" charset="-34"/>
              </a:rPr>
              <a:t>๓. การเข้าไปในแหล่งอบายมุข</a:t>
            </a:r>
          </a:p>
          <a:p>
            <a:pPr>
              <a:tabLst>
                <a:tab pos="539750" algn="l"/>
              </a:tabLst>
            </a:pPr>
            <a:r>
              <a:rPr lang="th-TH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cs typeface="TH SarabunPSK" pitchFamily="34" charset="-34"/>
              </a:rPr>
              <a:t>	๓.๑ การดื่มสุรา</a:t>
            </a:r>
          </a:p>
          <a:p>
            <a:pPr>
              <a:tabLst>
                <a:tab pos="539750" algn="l"/>
              </a:tabLst>
            </a:pPr>
            <a:r>
              <a:rPr lang="th-TH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cs typeface="TH SarabunPSK" pitchFamily="34" charset="-34"/>
              </a:rPr>
              <a:t>	๓.๒ การเที่ยวกลางคืน</a:t>
            </a:r>
          </a:p>
          <a:p>
            <a:pPr>
              <a:tabLst>
                <a:tab pos="539750" algn="l"/>
              </a:tabLst>
            </a:pPr>
            <a:r>
              <a:rPr lang="th-TH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cs typeface="TH SarabunPSK" pitchFamily="34" charset="-34"/>
              </a:rPr>
              <a:t>	๓.๓ การดูการเล่น</a:t>
            </a:r>
          </a:p>
          <a:p>
            <a:pPr>
              <a:tabLst>
                <a:tab pos="539750" algn="l"/>
              </a:tabLst>
            </a:pPr>
            <a:r>
              <a:rPr lang="th-TH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cs typeface="TH SarabunPSK" pitchFamily="34" charset="-34"/>
              </a:rPr>
              <a:t>	๓.๔ การเล่นการพนัน</a:t>
            </a:r>
          </a:p>
          <a:p>
            <a:pPr>
              <a:tabLst>
                <a:tab pos="539750" algn="l"/>
              </a:tabLst>
            </a:pPr>
            <a:r>
              <a:rPr lang="th-TH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cs typeface="TH SarabunPSK" pitchFamily="34" charset="-34"/>
              </a:rPr>
              <a:t>	๓.๕ การคบคนชั่วเป็นมิตร</a:t>
            </a:r>
          </a:p>
          <a:p>
            <a:pPr>
              <a:tabLst>
                <a:tab pos="539750" algn="l"/>
              </a:tabLst>
            </a:pPr>
            <a:r>
              <a:rPr lang="th-TH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cs typeface="TH SarabunPSK" pitchFamily="34" charset="-34"/>
              </a:rPr>
              <a:t>	๓.๖ ความเกียจคร้าน</a:t>
            </a:r>
          </a:p>
          <a:p>
            <a:pPr>
              <a:tabLst>
                <a:tab pos="539750" algn="l"/>
              </a:tabLst>
            </a:pPr>
            <a:r>
              <a:rPr lang="th-TH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H SarabunPSK" pitchFamily="34" charset="-34"/>
                <a:cs typeface="TH SarabunPSK" pitchFamily="34" charset="-34"/>
              </a:rPr>
              <a:t>๔. การแข่งขันรถจักรยานยนต์บนท้องถนน</a:t>
            </a:r>
          </a:p>
          <a:p>
            <a:pPr>
              <a:tabLst>
                <a:tab pos="539750" algn="l"/>
              </a:tabLst>
            </a:pPr>
            <a:r>
              <a:rPr lang="th-TH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H SarabunPSK" pitchFamily="34" charset="-34"/>
                <a:cs typeface="TH SarabunPSK" pitchFamily="34" charset="-34"/>
              </a:rPr>
              <a:t>๕. การเข้าไปในฝูงชน</a:t>
            </a:r>
            <a:endParaRPr lang="th-TH" sz="1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คลื่นคู่ 3"/>
          <p:cNvSpPr/>
          <p:nvPr/>
        </p:nvSpPr>
        <p:spPr>
          <a:xfrm>
            <a:off x="1142984" y="4524372"/>
            <a:ext cx="5357850" cy="500066"/>
          </a:xfrm>
          <a:prstGeom prst="doubleWave">
            <a:avLst>
              <a:gd name="adj1" fmla="val 6250"/>
              <a:gd name="adj2" fmla="val 4071"/>
            </a:avLst>
          </a:prstGeom>
          <a:ln w="28575">
            <a:prstDash val="sysDash"/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th-TH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กระบวนการป้องกันและหลีกเลี่ยงพฤติกรรมเสี่ยงและสถานการณ์เสี่ยง</a:t>
            </a:r>
            <a:endParaRPr lang="th-TH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5860" y="5381628"/>
            <a:ext cx="507209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๑. กระบวนการคิด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หมายถึง ระบบการคิดสำหรับการดำรงชีวิตในสังคมที่สำคัญ การใช้เหตุผลอย่างถูกต้องเหมาะสม และตัดสินใจอย่างมีเป้าหมายที่ดีในแต่ละสถานการณ์ของชีวิต</a:t>
            </a:r>
          </a:p>
          <a:p>
            <a:r>
              <a:rPr lang="th-TH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๒. ทักษะชีวิต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หมายถึง ความสามารถทางสติปัญญาที่ทุกคนจำเป็นต้องใช้ในการเผชิญสถานการณ์ต่างๆ ที่เกิดขึ้นในชีวิตประจำวันได้อย่างมีประสิทธิภาพ โดยสามารถพัฒนาขึ้นได้ด้วยการฝึกและกระทำซ้ำๆ จนเป็นลักษณะนิสัย  ทักษะชีวิตประกอบด้วยทักษะต่างๆ เช่น การรู้จักตนเอง การเข้าใจตนเอง การรู้จักคิดอย่างมีวิจารณญาณและคิดสร้างสรรค์</a:t>
            </a:r>
          </a:p>
          <a:p>
            <a:r>
              <a:rPr lang="th-TH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๓. การคาดคะเน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หมายถึง การคาดเหตุการณ์ล่วงหน้าว่าจะเกิดอะไรขึ้น ถ้าคาดคะเนแล้วว่าจะเป็นการเสี่ยงต่ออันตรายและไม่ปลอดภัยก็ควรที่จะหลีกเลี่ยง เช่น เพื่อนชวนไปเที่ยวกลางคืน</a:t>
            </a:r>
          </a:p>
          <a:p>
            <a:r>
              <a:rPr lang="th-TH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๔. การต่อรอง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หมายถึง การเจรจาเพื่อให้สถานการณ์ที่คับขันดีขึ้น หรือการเจรจาเพื่อหลักเลี่ยงสถานการณ์ที่เสี่ยง การใช้ทักษะการต่อรอง เช่น เมื่อมีคนเมายาบ้า คนที่เครียดจัดหรือโจรผู้ร้ายมีการจี้ตัวประกัน</a:t>
            </a:r>
          </a:p>
          <a:p>
            <a:r>
              <a:rPr lang="th-TH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๕. การปฏิเสธ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เป็นทักษะสำคัญในการเอาตัวรอด  หรือหลีกเลี่ยงต่อสถานการณ์เลวร้ายที่จะเข้ามาในชีวิตทักษะการปฏิเสธนี้สามารถใช้ได้กับทุกเรื่องที่พบในชีวิตประจำวัน เช่น 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การปฏิเสธการใช้สารเสพติด การปฏิเสธที่จะเล่นการพนัน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th-TH" sz="1600" dirty="0" smtClean="0">
                <a:solidFill>
                  <a:schemeClr val="tx1"/>
                </a:solidFill>
                <a:latin typeface="Calibri" pitchFamily="34" charset="0"/>
                <a:cs typeface="+mj-cs"/>
              </a:rPr>
              <a:t> ๘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+mj-cs"/>
            </a:endParaRPr>
          </a:p>
        </p:txBody>
      </p:sp>
      <p:grpSp>
        <p:nvGrpSpPr>
          <p:cNvPr id="10" name="กลุ่ม 9"/>
          <p:cNvGrpSpPr/>
          <p:nvPr/>
        </p:nvGrpSpPr>
        <p:grpSpPr>
          <a:xfrm>
            <a:off x="2643182" y="1381100"/>
            <a:ext cx="1857388" cy="800964"/>
            <a:chOff x="2786058" y="2580400"/>
            <a:chExt cx="1857388" cy="800964"/>
          </a:xfrm>
        </p:grpSpPr>
        <p:pic>
          <p:nvPicPr>
            <p:cNvPr id="9" name="รูปภาพ 8" descr="BUNTINGM.WM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786058" y="2580400"/>
              <a:ext cx="1857388" cy="800964"/>
            </a:xfrm>
            <a:prstGeom prst="rect">
              <a:avLst/>
            </a:prstGeom>
          </p:spPr>
        </p:pic>
        <p:sp>
          <p:nvSpPr>
            <p:cNvPr id="5" name="สี่เหลี่ยมผืนผ้า 4"/>
            <p:cNvSpPr/>
            <p:nvPr/>
          </p:nvSpPr>
          <p:spPr>
            <a:xfrm>
              <a:off x="3071810" y="2809860"/>
              <a:ext cx="1151276" cy="43088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th-TH" sz="2200" b="1" cap="none" spc="50" dirty="0" smtClean="0">
                  <a:ln w="11430"/>
                  <a:solidFill>
                    <a:srgbClr val="00206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TH SarabunPSK" pitchFamily="34" charset="-34"/>
                  <a:cs typeface="TH SarabunPSK" pitchFamily="34" charset="-34"/>
                </a:rPr>
                <a:t>บรรณนุกรม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428736" y="2595546"/>
            <a:ext cx="48577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กิตติ  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ปรมัตถ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ผลและคณะ.  (๒๕๕๑). 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หนังสือเสริมฝึกประสบการณ์ วิชา สุขศึกษา ๒. 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กรุงเทพฯ 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: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ฝ่ายวิชาการ บริษัท สำนักพิมพ์เอมพันธ์ จำกัด.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คู่มือครู.  (๒๕๕๑).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สุขศึกษาและพลศึกษา ชั้นมัธยมศึกษาปีที่ ๒.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กรุงเทพฯ 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: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สำนักพิมพ์ บริษัทพัฒนาคุณภาพวิชาการ (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พว.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). 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อภิลักษณ์  เทียนทองและคณะ.  (๒๕๕๑). 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หนังสือเรียน รายวิชาพื้นฐาน สุขศึกษาและ</a:t>
            </a:r>
          </a:p>
          <a:p>
            <a:pPr>
              <a:tabLst>
                <a:tab pos="539750" algn="l"/>
              </a:tabLst>
            </a:pP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	พลศึกษา ชั้นมัธยมศึกษาปีที่ ๒.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กรุงเทพฯ 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: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บริษัท สำนักพิมพ์ประสานมิตร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(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ปสม.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) จำกัด.</a:t>
            </a: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962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สี่เหลี่ยมผืนผ้า 5"/>
          <p:cNvSpPr/>
          <p:nvPr/>
        </p:nvSpPr>
        <p:spPr>
          <a:xfrm>
            <a:off x="1142984" y="2381232"/>
            <a:ext cx="532389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 ชุดการเรียนการสอนวิชาสุขศึกษาและพลศึกษา เรื่อง การสร้างเสริมสุขภาพในวัยเรียน  </a:t>
            </a: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สำหรับนักเรียนชั้นมัธยมศึกษาปีที่ ๒ 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หน่วยการเรียนรู้ที่ ๔ ค้ำจุนหนุนชีวิต </a:t>
            </a:r>
            <a:endParaRPr lang="th-TH" sz="16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7" name="ตาราง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53823763"/>
              </p:ext>
            </p:extLst>
          </p:nvPr>
        </p:nvGraphicFramePr>
        <p:xfrm>
          <a:off x="2143116" y="3524240"/>
          <a:ext cx="2516290" cy="4453268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258145"/>
                <a:gridCol w="1258145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ก่อนเรียน-หลังเรียน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692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="1" dirty="0" smtClean="0">
                          <a:latin typeface="TH SarabunPSK" pitchFamily="34" charset="-34"/>
                          <a:cs typeface="TH SarabunPSK" pitchFamily="34" charset="-34"/>
                        </a:rPr>
                        <a:t>ข้อ</a:t>
                      </a:r>
                      <a:endParaRPr lang="en-US" b="1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FF006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latin typeface="TH SarabunPSK" pitchFamily="34" charset="-34"/>
                          <a:cs typeface="TH SarabunPSK" pitchFamily="34" charset="-34"/>
                        </a:rPr>
                        <a:t>ตอบ</a:t>
                      </a:r>
                      <a:endParaRPr lang="en-US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FF0066">
                        <a:alpha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๑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ง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๒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ข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9108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๓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ก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๔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ข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๕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ง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๖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ค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๗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ง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๘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ข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๙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ค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mtClean="0">
                          <a:latin typeface="TH SarabunPSK" pitchFamily="34" charset="-34"/>
                          <a:cs typeface="TH SarabunPSK" pitchFamily="34" charset="-34"/>
                        </a:rPr>
                        <a:t>๑๐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ก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0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th-TH" sz="1600" dirty="0" smtClean="0">
                <a:solidFill>
                  <a:schemeClr val="tx1"/>
                </a:solidFill>
                <a:latin typeface="Calibri" pitchFamily="34" charset="0"/>
                <a:cs typeface="+mj-cs"/>
              </a:rPr>
              <a:t> ๙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+mj-cs"/>
            </a:endParaRPr>
          </a:p>
        </p:txBody>
      </p:sp>
      <p:sp>
        <p:nvSpPr>
          <p:cNvPr id="11" name="คลื่น 10"/>
          <p:cNvSpPr/>
          <p:nvPr/>
        </p:nvSpPr>
        <p:spPr>
          <a:xfrm>
            <a:off x="1857364" y="1166786"/>
            <a:ext cx="3357586" cy="571504"/>
          </a:xfrm>
          <a:prstGeom prst="wave">
            <a:avLst>
              <a:gd name="adj1" fmla="val 12500"/>
              <a:gd name="adj2" fmla="val 0"/>
            </a:avLst>
          </a:prstGeom>
          <a:blipFill>
            <a:blip r:embed="rId2"/>
            <a:tile tx="0" ty="0" sx="100000" sy="100000" flip="none" algn="tl"/>
          </a:blipFill>
          <a:ln w="2857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2000240" y="1285992"/>
            <a:ext cx="3070071" cy="43088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22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เฉลยแบบทดสอบก่อน-หลังเรียน</a:t>
            </a:r>
          </a:p>
        </p:txBody>
      </p:sp>
      <p:pic>
        <p:nvPicPr>
          <p:cNvPr id="10" name="รูปภาพ 9" descr="kapook_32290.gif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830068" y="1626694"/>
            <a:ext cx="3429024" cy="461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9962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สี่เหลี่ยมผืนผ้า 13"/>
          <p:cNvSpPr/>
          <p:nvPr/>
        </p:nvSpPr>
        <p:spPr>
          <a:xfrm>
            <a:off x="857232" y="2666984"/>
            <a:ext cx="5483532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542925" algn="l"/>
              </a:tabLst>
            </a:pPr>
            <a:r>
              <a:rPr lang="en-US" dirty="0" smtClean="0">
                <a:latin typeface="CordiaUPC" pitchFamily="34" charset="-34"/>
                <a:cs typeface="CordiaUPC" pitchFamily="34" charset="-34"/>
              </a:rPr>
              <a:t> </a:t>
            </a:r>
            <a:r>
              <a:rPr lang="th-TH" dirty="0" smtClean="0">
                <a:latin typeface="CordiaUPC" pitchFamily="34" charset="-34"/>
                <a:cs typeface="CordiaUPC" pitchFamily="34" charset="-34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ชุดการเรียนการสอนรายวิชาสุขศึกษาและพลศึกษา เรื่อง การสร้างเสริมสุขภาพในวัยเรียน  สำหรับนักเรียนชั้นมัธยมศึกษาปีที่ ๒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หน่วยการเรียนรู้ที่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๔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ค้ำจุน</a:t>
            </a:r>
            <a:r>
              <a:rPr lang="th-TH" sz="1600" smtClean="0">
                <a:latin typeface="TH SarabunPSK" pitchFamily="34" charset="-34"/>
                <a:cs typeface="TH SarabunPSK" pitchFamily="34" charset="-34"/>
              </a:rPr>
              <a:t>หนุนชีวิต สร้าง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ขึ้นประกอบด้วยเนื้อหาสาระเกี่ยวกับการเปลี่ยนแปลงด้านร่างกาย จิตใจ อารมณ์ สังคม และสติปัญญา ในวัยรุ่น </a:t>
            </a:r>
          </a:p>
          <a:p>
            <a:pPr>
              <a:tabLst>
                <a:tab pos="54292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และปัจจัยที่มีผลกระทบต่อการเจริญเติบโตและพัฒนาการด้านร่างกาย จิตใจ อารมณ์ สังคม </a:t>
            </a:r>
          </a:p>
          <a:p>
            <a:pPr>
              <a:tabLst>
                <a:tab pos="54292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และสติปัญญา ในวัยรุ่น ตามหลักสูตรแกนกลางการศึกษาขั้นพื้นฐาน พุทธศักราช ๒๕๕๑  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292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 ชุดการเรียนการสอนเล่มนี้  ได้นำเสนอเรื่องราวเกี่ยวกับ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การสร้างเสริมสุขภาพในวัยเรียน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เพื่อเป็นแหล่งการเรียนรู้เพิ่มเติมจากตำราเรียน มีคำถามทบทวนบทเรียน  มีแบบทดสอบก่อนเรียน  และแบบทดสอบหลังเรียน  ซึ่งนักเรียนสามารถเรียนรู้เนื้อหาสาระได้ด้วยตนเอง ตามความสนใจและศักยภาพของนักเรียนเอง  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292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ผู้จัดทำมีความปรารถนาอย่างยิ่งที่จะให้ผู้ที่ศึกษาชุดการเรียนการสอนเล่มนี้ ได้ผลบรรลุจุดมุ่งหมายทุกท่าน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2925" algn="l"/>
              </a:tabLst>
            </a:pPr>
            <a:endParaRPr lang="en-US" sz="1600" dirty="0">
              <a:latin typeface="CordiaUPC" pitchFamily="34" charset="-34"/>
              <a:cs typeface="+mj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868163" y="899500"/>
            <a:ext cx="31349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h-TH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รูปภาพ 7" descr="0000066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16" y="2166918"/>
            <a:ext cx="3000396" cy="106486"/>
          </a:xfrm>
          <a:prstGeom prst="rect">
            <a:avLst/>
          </a:prstGeom>
        </p:spPr>
      </p:pic>
      <p:grpSp>
        <p:nvGrpSpPr>
          <p:cNvPr id="13" name="กลุ่ม 12"/>
          <p:cNvGrpSpPr/>
          <p:nvPr/>
        </p:nvGrpSpPr>
        <p:grpSpPr>
          <a:xfrm>
            <a:off x="1571612" y="1238224"/>
            <a:ext cx="4000528" cy="428628"/>
            <a:chOff x="1571612" y="1238224"/>
            <a:chExt cx="4000528" cy="428628"/>
          </a:xfrm>
        </p:grpSpPr>
        <p:sp>
          <p:nvSpPr>
            <p:cNvPr id="9" name="รูปห้าเหลี่ยม 8"/>
            <p:cNvSpPr/>
            <p:nvPr/>
          </p:nvSpPr>
          <p:spPr>
            <a:xfrm>
              <a:off x="1571612" y="1238224"/>
              <a:ext cx="3429024" cy="428628"/>
            </a:xfrm>
            <a:prstGeom prst="homePlat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" name="เครื่องหมายบั้ง 9"/>
            <p:cNvSpPr/>
            <p:nvPr/>
          </p:nvSpPr>
          <p:spPr>
            <a:xfrm>
              <a:off x="4929198" y="1238224"/>
              <a:ext cx="357190" cy="42862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schemeClr val="tx1"/>
                </a:solidFill>
              </a:endParaRPr>
            </a:p>
          </p:txBody>
        </p:sp>
        <p:sp>
          <p:nvSpPr>
            <p:cNvPr id="12" name="เครื่องหมายบั้ง 11"/>
            <p:cNvSpPr/>
            <p:nvPr/>
          </p:nvSpPr>
          <p:spPr>
            <a:xfrm>
              <a:off x="5214950" y="1238224"/>
              <a:ext cx="357190" cy="42862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schemeClr val="tx1"/>
                </a:solidFill>
              </a:endParaRPr>
            </a:p>
          </p:txBody>
        </p:sp>
      </p:grpSp>
      <p:sp>
        <p:nvSpPr>
          <p:cNvPr id="22" name="สี่เหลี่ยมผืนผ้า 21"/>
          <p:cNvSpPr/>
          <p:nvPr/>
        </p:nvSpPr>
        <p:spPr>
          <a:xfrm>
            <a:off x="2857496" y="1200906"/>
            <a:ext cx="114300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cs typeface="TH SarabunPSK" pitchFamily="34" charset="-34"/>
              </a:rPr>
              <a:t>คำนำ</a:t>
            </a:r>
            <a:endParaRPr lang="th-TH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5" name="รูปภาพ 14" descr="kapook_4277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240" y="8453462"/>
            <a:ext cx="2857520" cy="32404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6379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สี่เหลี่ยมผืนผ้า 12"/>
          <p:cNvSpPr/>
          <p:nvPr/>
        </p:nvSpPr>
        <p:spPr>
          <a:xfrm>
            <a:off x="1014847" y="3099563"/>
            <a:ext cx="5292588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80975" algn="l"/>
                <a:tab pos="361950" algn="l"/>
                <a:tab pos="4686300" algn="l"/>
              </a:tabLst>
            </a:pP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เรื่อง		หน้า</a:t>
            </a:r>
            <a:endParaRPr lang="en-US" sz="1600" b="1" dirty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คำแนะนำการ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ใช้สำหรับครู	๑</a:t>
            </a: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คำแนะนำการใช้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สำหรับนักเรียน	๒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47529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เป้าหมายการเรียนรู้	๓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47529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มาตรฐานและตัวชี้วัด	๓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47529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สาระสำคัญ	๓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47529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สาระการเรียนรู้	๓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แบบทดสอบ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ก่อน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เรียน - หลังเรียน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๔</a:t>
            </a: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ความจำเป็นในการหลีกเลี่ยงพฤติกรรมเสี่ยงและสถานการณ์เสี่ยง	๖</a:t>
            </a: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sz="1600" dirty="0" smtClean="0">
                <a:ln w="11430"/>
                <a:latin typeface="TH SarabunPSK" pitchFamily="34" charset="-34"/>
                <a:cs typeface="TH SarabunPSK" pitchFamily="34" charset="-34"/>
              </a:rPr>
              <a:t>พฤติกรรมเสี่ยงและสถานการณ์เสี่ยง	๖</a:t>
            </a: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sz="1600" dirty="0" smtClean="0">
                <a:ln w="11430"/>
                <a:latin typeface="TH SarabunPSK" pitchFamily="34" charset="-34"/>
                <a:cs typeface="TH SarabunPSK" pitchFamily="34" charset="-34"/>
              </a:rPr>
              <a:t>กระบวนการป้องกันและหลีกเลี่ยงพฤติกรรมเสี่ยงและสถานการณ์เสี่ยง	๗</a:t>
            </a: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บรรณานุกรม	๘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เฉลย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แบบทดสอบก่อน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เรียน - หลังเรียน</a:t>
            </a:r>
            <a:r>
              <a:rPr lang="en-US" sz="1600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๙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		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7" name="รูปภาพ 6" descr="0000066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16" y="2166918"/>
            <a:ext cx="3000396" cy="106486"/>
          </a:xfrm>
          <a:prstGeom prst="rect">
            <a:avLst/>
          </a:prstGeom>
        </p:spPr>
      </p:pic>
      <p:grpSp>
        <p:nvGrpSpPr>
          <p:cNvPr id="8" name="กลุ่ม 7"/>
          <p:cNvGrpSpPr/>
          <p:nvPr/>
        </p:nvGrpSpPr>
        <p:grpSpPr>
          <a:xfrm>
            <a:off x="1571612" y="1238224"/>
            <a:ext cx="4000528" cy="428628"/>
            <a:chOff x="1571612" y="1238224"/>
            <a:chExt cx="4000528" cy="428628"/>
          </a:xfrm>
        </p:grpSpPr>
        <p:sp>
          <p:nvSpPr>
            <p:cNvPr id="9" name="รูปห้าเหลี่ยม 8"/>
            <p:cNvSpPr/>
            <p:nvPr/>
          </p:nvSpPr>
          <p:spPr>
            <a:xfrm>
              <a:off x="1571612" y="1238224"/>
              <a:ext cx="3429024" cy="428628"/>
            </a:xfrm>
            <a:prstGeom prst="homePlat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" name="เครื่องหมายบั้ง 9"/>
            <p:cNvSpPr/>
            <p:nvPr/>
          </p:nvSpPr>
          <p:spPr>
            <a:xfrm>
              <a:off x="4929198" y="1238224"/>
              <a:ext cx="357190" cy="42862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schemeClr val="tx1"/>
                </a:solidFill>
              </a:endParaRPr>
            </a:p>
          </p:txBody>
        </p:sp>
        <p:sp>
          <p:nvSpPr>
            <p:cNvPr id="12" name="เครื่องหมายบั้ง 11"/>
            <p:cNvSpPr/>
            <p:nvPr/>
          </p:nvSpPr>
          <p:spPr>
            <a:xfrm>
              <a:off x="5214950" y="1238224"/>
              <a:ext cx="357190" cy="42862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schemeClr val="tx1"/>
                </a:solidFill>
              </a:endParaRPr>
            </a:p>
          </p:txBody>
        </p:sp>
      </p:grpSp>
      <p:pic>
        <p:nvPicPr>
          <p:cNvPr id="14" name="รูปภาพ 13" descr="kapook_4277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240" y="8453462"/>
            <a:ext cx="2857520" cy="324049"/>
          </a:xfrm>
          <a:prstGeom prst="rect">
            <a:avLst/>
          </a:prstGeom>
        </p:spPr>
      </p:pic>
      <p:sp>
        <p:nvSpPr>
          <p:cNvPr id="22" name="สี่เหลี่ยมผืนผ้า 21"/>
          <p:cNvSpPr/>
          <p:nvPr/>
        </p:nvSpPr>
        <p:spPr>
          <a:xfrm>
            <a:off x="2786058" y="1194082"/>
            <a:ext cx="114300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cs typeface="TH SarabunPSK" pitchFamily="34" charset="-34"/>
              </a:rPr>
              <a:t>สารบัญ</a:t>
            </a:r>
            <a:endParaRPr lang="th-TH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379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047926" y="1572639"/>
            <a:ext cx="2799990" cy="707886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extrusionH="57150" contourW="12700">
              <a:bevelT w="25400" h="25400" prst="convex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endParaRPr lang="th-TH" sz="4000" b="1" dirty="0">
              <a:ln w="11430"/>
              <a:solidFill>
                <a:srgbClr val="0033CC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  <a:reflection blurRad="6350" stA="50000" endA="300" endPos="50000" dist="60007" dir="5400000" sy="-100000" algn="bl" rotWithShape="0"/>
              </a:effectLst>
              <a:latin typeface="Eucrosia New" pitchFamily="18" charset="-34"/>
              <a:cs typeface="Eucrosia New" pitchFamily="18" charset="-34"/>
            </a:endParaRPr>
          </a:p>
        </p:txBody>
      </p:sp>
      <p:sp>
        <p:nvSpPr>
          <p:cNvPr id="15" name="สี่เหลี่ยมผืนผ้า 14"/>
          <p:cNvSpPr/>
          <p:nvPr/>
        </p:nvSpPr>
        <p:spPr>
          <a:xfrm>
            <a:off x="1071546" y="3238488"/>
            <a:ext cx="52925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6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9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๑</a:t>
            </a:r>
            <a:endParaRPr lang="en-US" sz="16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1" name="รูปภาพ 10" descr="0000066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8" y="2381232"/>
            <a:ext cx="3000396" cy="106486"/>
          </a:xfrm>
          <a:prstGeom prst="rect">
            <a:avLst/>
          </a:prstGeom>
        </p:spPr>
      </p:pic>
      <p:grpSp>
        <p:nvGrpSpPr>
          <p:cNvPr id="13" name="กลุ่ม 12"/>
          <p:cNvGrpSpPr/>
          <p:nvPr/>
        </p:nvGrpSpPr>
        <p:grpSpPr>
          <a:xfrm>
            <a:off x="1428736" y="1452538"/>
            <a:ext cx="4286280" cy="428628"/>
            <a:chOff x="1571612" y="1238224"/>
            <a:chExt cx="4000528" cy="428628"/>
          </a:xfrm>
        </p:grpSpPr>
        <p:sp>
          <p:nvSpPr>
            <p:cNvPr id="16" name="รูปห้าเหลี่ยม 15"/>
            <p:cNvSpPr/>
            <p:nvPr/>
          </p:nvSpPr>
          <p:spPr>
            <a:xfrm>
              <a:off x="1571612" y="1238224"/>
              <a:ext cx="3429024" cy="428628"/>
            </a:xfrm>
            <a:prstGeom prst="homePlat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7" name="เครื่องหมายบั้ง 16"/>
            <p:cNvSpPr/>
            <p:nvPr/>
          </p:nvSpPr>
          <p:spPr>
            <a:xfrm>
              <a:off x="4929198" y="1238224"/>
              <a:ext cx="357190" cy="42862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schemeClr val="tx1"/>
                </a:solidFill>
              </a:endParaRPr>
            </a:p>
          </p:txBody>
        </p:sp>
        <p:sp>
          <p:nvSpPr>
            <p:cNvPr id="21" name="เครื่องหมายบั้ง 20"/>
            <p:cNvSpPr/>
            <p:nvPr/>
          </p:nvSpPr>
          <p:spPr>
            <a:xfrm>
              <a:off x="5214950" y="1238224"/>
              <a:ext cx="357190" cy="42862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schemeClr val="tx1"/>
                </a:solidFill>
              </a:endParaRPr>
            </a:p>
          </p:txBody>
        </p:sp>
      </p:grpSp>
      <p:pic>
        <p:nvPicPr>
          <p:cNvPr id="22" name="รูปภาพ 21" descr="kapook_4277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240" y="8882090"/>
            <a:ext cx="2857520" cy="324049"/>
          </a:xfrm>
          <a:prstGeom prst="rect">
            <a:avLst/>
          </a:prstGeom>
        </p:spPr>
      </p:pic>
      <p:sp>
        <p:nvSpPr>
          <p:cNvPr id="14" name="สี่เหลี่ยมผืนผ้า 13"/>
          <p:cNvSpPr/>
          <p:nvPr/>
        </p:nvSpPr>
        <p:spPr>
          <a:xfrm>
            <a:off x="1500174" y="1523976"/>
            <a:ext cx="3519863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cs typeface="TH SarabunPSK" pitchFamily="34" charset="-34"/>
              </a:rPr>
              <a:t>คำแนะนำการใช้ชุดการเรียนการสอนสำหรับครู</a:t>
            </a:r>
            <a:endParaRPr lang="th-TH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8" name="สี่เหลี่ยมผืนผ้า 17"/>
          <p:cNvSpPr/>
          <p:nvPr/>
        </p:nvSpPr>
        <p:spPr>
          <a:xfrm>
            <a:off x="1000108" y="3024174"/>
            <a:ext cx="52925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จุดประสงค์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๑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.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เพื่อให้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นักเรียนได้ศึกษาค้นคว้าด้วยตนเอง  ทั้งนักเรียนที่เรียนดีและ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นักเรียนที่เรียน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ช้า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. ใช้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ประกอบการสอนใน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แผนการจัดการเรียนรู้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เพื่อนักเรียนจะได้ศึกษาหาค้นคว้า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ปฏิบัติ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กิจกรรม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การเรียนรู้ตาม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หลักสูตรที่กำหนด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๓. ชุดการเรียนการสอนนี้สา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มารถนำไปประเมินผลการสอนผลผ่าน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จุดประสงค์  กลุ่มสาระ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การเรียนรู้สุขศึกษาและพลศึกษาได้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โดยประเมิน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จากแบบทดสอบ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1600" dirty="0">
                <a:latin typeface="TH SarabunPSK" pitchFamily="34" charset="-34"/>
                <a:cs typeface="TH SarabunPSK" pitchFamily="34" charset="-34"/>
              </a:rPr>
              <a:t> </a:t>
            </a:r>
          </a:p>
          <a:p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วิธีใช้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๑. ศึกษาแผนการจัดการเรียนรู้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ซึ่งประกอบด้วยสาระการเรียนรู้  จุดประสงค์การเรียนรู้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เนื้อหา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กิจกรรมการเรียนรู้  สื่อการเรียนการสอน  การวัดผล</a:t>
            </a:r>
            <a:r>
              <a:rPr lang="th-TH" sz="1600">
                <a:latin typeface="TH SarabunPSK" pitchFamily="34" charset="-34"/>
                <a:cs typeface="TH SarabunPSK" pitchFamily="34" charset="-34"/>
              </a:rPr>
              <a:t>ประเมินผล  </a:t>
            </a:r>
            <a:r>
              <a:rPr lang="th-TH" sz="1600" smtClean="0">
                <a:latin typeface="TH SarabunPSK" pitchFamily="34" charset="-34"/>
                <a:cs typeface="TH SarabunPSK" pitchFamily="34" charset="-34"/>
              </a:rPr>
              <a:t>ให้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เข้าใจ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๒. ชี้แจง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ให้นักเรียนอ่านคำแนะนำการ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ใช้ชุดการเรียนการสอนอย่าง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ละเอียด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และปฏิบัติตาม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ขั้นตอนจน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จบ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๓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. เตรียม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วัสดุอุปกรณ์ตามความเหมาะสมของกิจกรรม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๔. สังเกต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การปฏิบัติกิจกรรมของผู้เรียนตาม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ขั้นตอน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ถ้านักเรียนคนใด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ศึกษาชุดการเรียนการสอน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แล้วยัง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ไม่เข้าใจ  ครูควรชี้แนะเสริมให้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นักเรียนได้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ฝึก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ปฏิบัติบ่อยๆ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ทั้งที่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บ้าน และโรงเรียน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จะ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ทำให้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เข้าใจชุดการเรียนการสอนได้ดี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ยิ่งขึ้น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๕. ผล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การปฏิบัติกิจกรรมสามารถนำไป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ประกอบการพิจารณา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ผ่าน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จุดประสงค์โดยครูผู้สอน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๖. ประเมินผล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กิจกรรมตาม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ขั้นตอน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379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th-TH" sz="1600" dirty="0" smtClean="0">
                <a:latin typeface="Calibri" pitchFamily="34" charset="0"/>
                <a:cs typeface="+mj-cs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Calibri" pitchFamily="34" charset="0"/>
                <a:cs typeface="+mj-cs"/>
              </a:rPr>
              <a:t>๒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+mj-cs"/>
            </a:endParaRPr>
          </a:p>
        </p:txBody>
      </p:sp>
      <p:pic>
        <p:nvPicPr>
          <p:cNvPr id="9" name="รูปภาพ 8" descr="0000066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16" y="2166918"/>
            <a:ext cx="3000396" cy="106486"/>
          </a:xfrm>
          <a:prstGeom prst="rect">
            <a:avLst/>
          </a:prstGeom>
        </p:spPr>
      </p:pic>
      <p:grpSp>
        <p:nvGrpSpPr>
          <p:cNvPr id="10" name="กลุ่ม 9"/>
          <p:cNvGrpSpPr/>
          <p:nvPr/>
        </p:nvGrpSpPr>
        <p:grpSpPr>
          <a:xfrm>
            <a:off x="1214422" y="1238224"/>
            <a:ext cx="4786346" cy="428628"/>
            <a:chOff x="1571612" y="1238224"/>
            <a:chExt cx="4000528" cy="428628"/>
          </a:xfrm>
        </p:grpSpPr>
        <p:sp>
          <p:nvSpPr>
            <p:cNvPr id="11" name="รูปห้าเหลี่ยม 10"/>
            <p:cNvSpPr/>
            <p:nvPr/>
          </p:nvSpPr>
          <p:spPr>
            <a:xfrm>
              <a:off x="1571612" y="1238224"/>
              <a:ext cx="3429024" cy="428628"/>
            </a:xfrm>
            <a:prstGeom prst="homePlat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6" name="เครื่องหมายบั้ง 15"/>
            <p:cNvSpPr/>
            <p:nvPr/>
          </p:nvSpPr>
          <p:spPr>
            <a:xfrm>
              <a:off x="4929198" y="1238224"/>
              <a:ext cx="357190" cy="42862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schemeClr val="tx1"/>
                </a:solidFill>
              </a:endParaRPr>
            </a:p>
          </p:txBody>
        </p:sp>
        <p:sp>
          <p:nvSpPr>
            <p:cNvPr id="17" name="เครื่องหมายบั้ง 16"/>
            <p:cNvSpPr/>
            <p:nvPr/>
          </p:nvSpPr>
          <p:spPr>
            <a:xfrm>
              <a:off x="5214950" y="1238224"/>
              <a:ext cx="357190" cy="428628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schemeClr val="tx1"/>
                </a:solidFill>
              </a:endParaRPr>
            </a:p>
          </p:txBody>
        </p:sp>
      </p:grpSp>
      <p:pic>
        <p:nvPicPr>
          <p:cNvPr id="21" name="รูปภาพ 20" descr="kapook_4277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240" y="8810652"/>
            <a:ext cx="2857520" cy="324049"/>
          </a:xfrm>
          <a:prstGeom prst="rect">
            <a:avLst/>
          </a:prstGeom>
        </p:spPr>
      </p:pic>
      <p:sp>
        <p:nvSpPr>
          <p:cNvPr id="14" name="สี่เหลี่ยมผืนผ้า 13"/>
          <p:cNvSpPr/>
          <p:nvPr/>
        </p:nvSpPr>
        <p:spPr>
          <a:xfrm>
            <a:off x="1357298" y="1309662"/>
            <a:ext cx="3888146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cs typeface="TH SarabunPSK" pitchFamily="34" charset="-34"/>
              </a:rPr>
              <a:t>คำแนะนำการใช้ชุดการเรียนการสอนสำหรับนักเรียน</a:t>
            </a:r>
            <a:endParaRPr lang="th-TH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857232" y="2738422"/>
            <a:ext cx="5292588" cy="4770537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จุดประสงค์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๑. เพื่อให้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นักเรียนได้ศึกษาค้นคว้าด้วยตนเอง  สามารถนำความรู้ที่ได้จากการอ่าน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และ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การ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ฝึกปฏิบัติไปใช้ในชีวิตประจำวัน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. นักเรียน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ปฏิบัติงานได้อย่างถูกต้อง  มีความรู้  ความสามารถเหมาะสมกับวัย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1600" dirty="0">
                <a:latin typeface="TH SarabunPSK" pitchFamily="34" charset="-34"/>
                <a:cs typeface="TH SarabunPSK" pitchFamily="34" charset="-34"/>
              </a:rPr>
              <a:t> </a:t>
            </a:r>
          </a:p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วิธีใช้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๑. ศึกษา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เนื้อหาและกิจกรรม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ในชุดการเรียนการสอน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นักเรียนจะทราบว่า  เมื่อ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เรียนจบ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ทุกบทเรียน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แล้วจะสามารถปฏิบัติกิจกรรมใดได้บ้าง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๒. ทำแบบทดสอบก่อน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เรียน ตามความเข้าใจของ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ตนเองแม้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คำตอบ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ผิดก็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ไม่เป็นไร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นักเรียน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ต้อง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ศึกษาบทเรียนจนจบทุกตอนแล้วจะสามารถ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ตอบคำถาม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ได้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ถูกต้อง  ในขั้นตอน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สุดท้าย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๓. ชุดการเรียนการสอนนี้เส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นอเนื้อเรื่องเป็น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ส่วนย่อยๆ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บรรจุ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ลงเนื้อหาตามลำดับต่อเนื่องกัน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ไป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๔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. ในบางเนื้อหาจะมี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คำถาม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ง่ายๆ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เพื่อเป็นการซักซ้อมความเข้าใจให้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นักเรียนปฏิบัติ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ตาม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คำสั่ง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ตอบคำถามแล้วตรวจคำตอบในหน้าต่อไป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๕. ถ้า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นักเรียนตอบคำถามถูก  แสดงว่าเข้าใจดีแล้ว  ให้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อ่านเนื้อหาต่อไป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ได้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แต่ถ้าตอบ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คำถาม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ผิด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ต้องกลับไป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อ่านเนื้อหาเดิมให้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เข้าใจ  ตอบคำถามอีก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ครั้งจนตอบถูก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แล้วจึง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อ่านเนื้อหาต่อไป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๖. ไม่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ควรดู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คำตอบก่อนตอบคำถาม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เป็นอันขาด  เพราะจะทำให้นักเรียนไม่เข้าใจ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บทเรียน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อย่าง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แท้จริง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๗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. บาง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บทเรียนมีคำแนะนำให้นักเรียนไปฝึกปฏิบัติด้วย  นักเรียนต้องลอง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ปฏิบัติให้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ได้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ตาม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คำแนะนำ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จะทำให้เกิดความรู้และเข้าใจได้ดี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ยิ่งขึ้น</a:t>
            </a:r>
            <a:endParaRPr lang="en-US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379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142984" y="1238224"/>
            <a:ext cx="5286412" cy="6894195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softEdge rad="63500"/>
          </a:effectLst>
        </p:spPr>
        <p:txBody>
          <a:bodyPr wrap="square">
            <a:spAutoFit/>
          </a:bodyPr>
          <a:lstStyle/>
          <a:p>
            <a:r>
              <a:rPr lang="th-TH" sz="1600" b="1" dirty="0" smtClean="0">
                <a:ln>
                  <a:solidFill>
                    <a:srgbClr val="0000CC"/>
                  </a:solidFill>
                </a:ln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TH SarabunPSK" pitchFamily="34" charset="-34"/>
                <a:cs typeface="TH SarabunPSK" pitchFamily="34" charset="-34"/>
              </a:rPr>
              <a:t>๑. เป้าหมายการเรียนรู้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 เลือกใช้ทักษะชีวิตในการป้องกันตนเอง เช่น ทักษะปฏิเสธ ทักษะการต่อรอง ฯลฯ  และหลีกเลี่ยงสถานการณ์คับขันที่อาจนำไปสู่อันตราย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2925" algn="l"/>
              </a:tabLst>
            </a:pPr>
            <a:endParaRPr lang="th-TH" sz="1600" b="1" dirty="0" smtClean="0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b="1" dirty="0" smtClean="0">
                <a:ln>
                  <a:solidFill>
                    <a:srgbClr val="FF0066"/>
                  </a:solidFill>
                </a:ln>
                <a:latin typeface="TH SarabunPSK" pitchFamily="34" charset="-34"/>
                <a:cs typeface="TH SarabunPSK" pitchFamily="34" charset="-34"/>
              </a:rPr>
              <a:t>๒. มาตรฐานและตัวชี้วัด</a:t>
            </a:r>
            <a:endParaRPr lang="en-US" sz="1600" dirty="0" smtClean="0">
              <a:ln>
                <a:solidFill>
                  <a:srgbClr val="FF0066"/>
                </a:solidFill>
              </a:ln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34988" algn="l"/>
              </a:tabLst>
            </a:pP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	 มาตรฐาน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พ ๕.๑  ป้องกันและหลีกเลี่ยงปัจจัยเสี่ยง พฤติกรรมเสี่ยงต่อสุขภาพ  อุบัติเหตุ  การใช้ยา  สารเสพติดและความรุนแรง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61950" algn="l"/>
              </a:tabLst>
            </a:pPr>
            <a:r>
              <a:rPr lang="th-TH" sz="1600" b="1" dirty="0" smtClean="0">
                <a:effectLst>
                  <a:outerShdw blurRad="50800" dist="50800" dir="5400000" algn="ctr" rotWithShape="0">
                    <a:srgbClr val="FF3300"/>
                  </a:outerShdw>
                </a:effectLst>
                <a:latin typeface="TH SarabunPSK" pitchFamily="34" charset="-34"/>
                <a:cs typeface="TH SarabunPSK" pitchFamily="34" charset="-34"/>
              </a:rPr>
              <a:t>	ตัวชี้วัด </a:t>
            </a:r>
            <a:r>
              <a:rPr lang="en-US" sz="1600" b="1" dirty="0" smtClean="0">
                <a:effectLst>
                  <a:outerShdw blurRad="50800" dist="50800" dir="5400000" algn="ctr" rotWithShape="0">
                    <a:srgbClr val="FF3300"/>
                  </a:outerShdw>
                </a:effectLst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th-TH" sz="1600" b="1" dirty="0" smtClean="0">
                <a:effectLst>
                  <a:outerShdw blurRad="50800" dist="50800" dir="5400000" algn="ctr" rotWithShape="0">
                    <a:srgbClr val="FF3300"/>
                  </a:outerShdw>
                </a:effectLst>
                <a:latin typeface="TH SarabunPSK" pitchFamily="34" charset="-34"/>
                <a:cs typeface="TH SarabunPSK" pitchFamily="34" charset="-34"/>
              </a:rPr>
              <a:t>สิ่งที่ผู้เรียนพึงรู้และปฏิบัติได้</a:t>
            </a:r>
            <a:endParaRPr lang="en-US" sz="1600" dirty="0" smtClean="0">
              <a:effectLst>
                <a:outerShdw blurRad="50800" dist="50800" dir="5400000" algn="ctr" rotWithShape="0">
                  <a:srgbClr val="FF3300"/>
                </a:outerShdw>
              </a:effectLst>
              <a:latin typeface="TH SarabunPSK" pitchFamily="34" charset="-34"/>
              <a:cs typeface="TH SarabunPSK" pitchFamily="34" charset="-34"/>
            </a:endParaRPr>
          </a:p>
          <a:p>
            <a:pPr lvl="0">
              <a:tabLst>
                <a:tab pos="5349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 ใช้ทักษะชีวิตในการป้องกันตนเองและหลีกเลี่ยงสถานการณ์คับขันที่อาจนำไปสู่อันตราย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2925" algn="l"/>
              </a:tabLst>
            </a:pPr>
            <a:endParaRPr lang="th-TH" sz="1600" b="1" dirty="0" smtClean="0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b="1" dirty="0" smtClean="0">
                <a:ln>
                  <a:solidFill>
                    <a:srgbClr val="33CC33"/>
                  </a:solidFill>
                </a:ln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TH SarabunPSK" pitchFamily="34" charset="-34"/>
                <a:cs typeface="TH SarabunPSK" pitchFamily="34" charset="-34"/>
              </a:rPr>
              <a:t>๓. สาระสำคัญ</a:t>
            </a:r>
          </a:p>
          <a:p>
            <a:pPr>
              <a:tabLst>
                <a:tab pos="5349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 คนเราทุกคนรักความปลอดภัยและกลัวความไม่ปลอดภัย แต่ความปลอดภัยนี้</a:t>
            </a:r>
          </a:p>
          <a:p>
            <a:pPr>
              <a:tabLst>
                <a:tab pos="5349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ส่วนใหญ่แล้วเกิดขึ้นจากพฤติกรรมของตนเองว่ามีพฤติกรรมที่เสี่ยงต่อความไม่ปลอดภัยหรือไม่  แต่อีกส่วนหนึ่งก็มาจากสิ่งแวดล้อมและอื่นๆ ซึ่งบางอย่างไม่สามารถควบคุมได้  ควรหลีกเลี่ยง</a:t>
            </a:r>
          </a:p>
          <a:p>
            <a:pPr>
              <a:tabLst>
                <a:tab pos="5349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จากพฤติกรรมที่อาจทำให้ไม่ปลอดภัย ตลอดจนความขัดแย้งและการทะเลาะวิวาทในกลุ่มเพื่อน ด้วยการสื่อสารอย่างสร้างสรรค์</a:t>
            </a:r>
            <a:endParaRPr lang="th-TH" sz="1600" b="1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34988" algn="l"/>
              </a:tabLst>
            </a:pPr>
            <a:endParaRPr lang="th-TH" sz="1600" b="1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b="1" dirty="0" smtClean="0">
                <a:ln>
                  <a:solidFill>
                    <a:schemeClr val="tx1"/>
                  </a:solidFill>
                </a:ln>
                <a:effectLst>
                  <a:outerShdw blurRad="50800" dist="50800" dir="5400000" algn="ctr" rotWithShape="0">
                    <a:srgbClr val="7030A0"/>
                  </a:outerShdw>
                </a:effectLst>
                <a:latin typeface="TH SarabunPSK" pitchFamily="34" charset="-34"/>
                <a:cs typeface="TH SarabunPSK" pitchFamily="34" charset="-34"/>
              </a:rPr>
              <a:t>๔. สาระการเรียนรู้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๑. หลักของความปลอดภัย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๒. คุณค่าของกระบวนการสร้างเสริมความปลอดภัยให้ชุมชน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๓. กลวิธีในการป้องกันเพื่อสร้างความปลอดภัยต่อสุขภาพ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๔. 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สวัสดิ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ภาพในการเดินทาง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๕. ภัยธรรมชาติ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๖. ความขัดแย้งและการทะเลาะวิวาทในกลุ่มเพื่อน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๗. แนวทางการแก้ไขปัญหาความขัดแย้งอย่างสร้างสรรค์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๘. การสื่อสารอย่างสร้างสรรค์</a:t>
            </a:r>
          </a:p>
        </p:txBody>
      </p:sp>
      <p:sp>
        <p:nvSpPr>
          <p:cNvPr id="5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th-TH" sz="1600" dirty="0" smtClean="0">
                <a:latin typeface="Calibri" pitchFamily="34" charset="0"/>
                <a:cs typeface="+mj-cs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Calibri" pitchFamily="34" charset="0"/>
                <a:cs typeface="+mj-cs"/>
              </a:rPr>
              <a:t>๓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+mj-cs"/>
            </a:endParaRPr>
          </a:p>
        </p:txBody>
      </p:sp>
      <p:pic>
        <p:nvPicPr>
          <p:cNvPr id="8" name="รูปภาพ 7" descr="GraphicFlower36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0702" y="7739082"/>
            <a:ext cx="790575" cy="152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สี่เหลี่ยมผืนผ้า 2"/>
          <p:cNvSpPr/>
          <p:nvPr/>
        </p:nvSpPr>
        <p:spPr>
          <a:xfrm>
            <a:off x="1071546" y="2309794"/>
            <a:ext cx="478634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600" b="1" u="sng" dirty="0" smtClean="0">
                <a:latin typeface="TH SarabunPSK" pitchFamily="34" charset="-34"/>
                <a:cs typeface="TH SarabunPSK" pitchFamily="34" charset="-34"/>
              </a:rPr>
              <a:t>คำชี้แจง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ให้นักเรียนทำเครื่องหมาย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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 2"/>
              </a:rPr>
              <a:t>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ลงในตัวเลือก ก. ข. ค. และ ง.  ที่ถูกต้องที่สุด</a:t>
            </a:r>
          </a:p>
        </p:txBody>
      </p:sp>
      <p:sp>
        <p:nvSpPr>
          <p:cNvPr id="7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th-TH" sz="1600" dirty="0" smtClean="0">
                <a:latin typeface="Calibri" pitchFamily="34" charset="0"/>
                <a:cs typeface="+mj-cs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Calibri" pitchFamily="34" charset="0"/>
                <a:cs typeface="+mj-cs"/>
              </a:rPr>
              <a:t>๔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+mj-cs"/>
            </a:endParaRPr>
          </a:p>
        </p:txBody>
      </p:sp>
      <p:sp>
        <p:nvSpPr>
          <p:cNvPr id="8" name="แผนผังลำดับงาน: สิ้นสุด 7"/>
          <p:cNvSpPr/>
          <p:nvPr/>
        </p:nvSpPr>
        <p:spPr>
          <a:xfrm>
            <a:off x="1357298" y="1381100"/>
            <a:ext cx="4214842" cy="500066"/>
          </a:xfrm>
          <a:prstGeom prst="flowChartTerminato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0" name="รูปภาพ 9" descr="2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48" y="1738290"/>
            <a:ext cx="2265580" cy="257174"/>
          </a:xfrm>
          <a:prstGeom prst="rect">
            <a:avLst/>
          </a:prstGeom>
        </p:spPr>
      </p:pic>
      <p:sp>
        <p:nvSpPr>
          <p:cNvPr id="4" name="สี่เหลี่ยมผืนผ้า 3"/>
          <p:cNvSpPr/>
          <p:nvPr/>
        </p:nvSpPr>
        <p:spPr>
          <a:xfrm>
            <a:off x="1785926" y="1452538"/>
            <a:ext cx="3214710" cy="4308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22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แบบทดสอบก่อนเรียน - หลังเรียน</a:t>
            </a:r>
            <a:endParaRPr lang="th-TH" sz="22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071546" y="2881298"/>
            <a:ext cx="5286412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๑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.</a:t>
            </a:r>
            <a:r>
              <a:rPr kumimoji="0" lang="th-TH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 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บุคคลในข้อใดอยู่ในมีพฤติกรรมที่เสี่ยงต่ออันตราย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ก.	ออมไปเรียนดนตรีไทยทุกวันอาทิตย์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ข.	อ้อมไปทำบุญที่วัดกับคุณยายในวันพระ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ค.	</a:t>
            </a:r>
            <a:r>
              <a:rPr kumimoji="0" lang="th-TH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อั้ม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ชวนเพื่อนๆ มาเล่นฟุตบอลหลังเลิกเรียน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ง.	อ้นชอบไปเล่นเกมคอมพิวเตอร์ที่ร้านอินเทอร์เน็ตเป็นประจำ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lang="th-TH" sz="1600" dirty="0" smtClean="0">
                <a:latin typeface="TH SarabunPSK" pitchFamily="34" charset="-34"/>
                <a:ea typeface="Times New Roman"/>
                <a:cs typeface="TH SarabunPSK" pitchFamily="34" charset="-34"/>
              </a:rPr>
              <a:t>๒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. การมั่วสุมเล่นเกมคอมพิวเตอร์ ทำให้เกิดผลเสียมากมาย 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ยกเว้น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ข้อใด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ก.	ผลการเรียนตกต่ำ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ข.	ใช้คอมพิวเตอร์ได้เก่งขึ้น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ค.	เป็นโรคกระเพาะอาหารอักเสบ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ง.	เกิดพฤติกรรมเลียนแบบความรุนแรงจากเกมคอมพิวเตอร์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lang="th-TH" sz="1600" dirty="0" smtClean="0">
                <a:latin typeface="TH SarabunPSK" pitchFamily="34" charset="-34"/>
                <a:ea typeface="Times New Roman"/>
                <a:cs typeface="TH SarabunPSK" pitchFamily="34" charset="-34"/>
              </a:rPr>
              <a:t>๓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. หากนักเรียนต้องการพักผ่อน นักเรียนควรไปสถานที่ใด เพื่อหลีกเลี่ยงสถานการณ์เสี่ยง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ก.	สวนสาธารณะ									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ข.	บ่อนการพนัน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ค.	สถานเริงรมย์ต่างๆ 								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ง.	ร้านเกมคอมพิวเตอร์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๔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.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 ข้อใด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ไม่ใช่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ปัญหาและผลกระทบจากการแข่งขันรถจักรยานยนต์บนท้องถนน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ก. ก่อให้เกิดมลพิษทางเสียง และเกิดปัญหาการจราจร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ข. ได้เป็นตัวแทนไปแข่งขันรถจักรยานยนต์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ค. การจราจรติดขัด และอาจเกิดอุบัติเหตุได้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ง. อาจถูกตำรวจจับดำเนินคดีได้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๕. ใครหลีกเลี่ยงพฤติกรรมเสี่ยงและสถานการณ์เสี่ยงต่ออันตรายได้อย่างเหมาะสม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ก. สนชอบนัดเพื่อนไปดื่มเหล้าในตึกร้าง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ข. สาวไปไหนกับเพื่อนๆ เป็นกลุ่มใหญ่เสมอ 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ค. นุ่นชอบไปเที่ยวสถานที่ที่มีคนเยอะๆ เพราะทำให้รู้สึกคึกคัก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ง. นิ่มคบเพื่อนที่มีความประพฤติดีและอยู่ในทำนองคลองธรรม</a:t>
            </a:r>
            <a:endParaRPr kumimoji="0" lang="th-TH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1000108" y="1309662"/>
            <a:ext cx="5214974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๖. ทักษะชีวิต คืออะไร 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ก. การฝึกฝนทุกอย่างให้ชำนาญ 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ข. การยอมทำตามผู้อื่น เพื่อให้ได้รับการยอมรับ 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ค. ทักษะการใช้ชีวิตอยู่ในสังคมได้อย่างมีความสุข 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ง. การเข้าใจความเป็นไปของชีวิตมนุษย์ ตามหลักพระพุทธศาสนา 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๗. บุคคลที่มีทักษะชีวิตที่ดีจะเป็นอย่างไร 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ก. เป็นคนดี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ข. เป็นคนเก่ง 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ค. เป็นคนที่มีคนรักมาก			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ง. เป็นคนที่อยู่ในสังคมอย่างมีความสุข 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๘. กลวิธีในการป้องกันและหลีกเลี่ยงพฤติกรรมเสี่ยงและสถานการณ์เสี่ยงมีหลายประการ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ยกเว้น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ข้อใด 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ก. ทักษะการคิด		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ข. ทักษะการต่อสู้ 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ค. ทักษะการต่อรอง		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ง. ทักษะการปฏิเสธ 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๙. ทักษะการปฏิเสธในข้อใดมีความสำคัญในการหลีกเลี่ยงพฤติกรรมเสี่ยงและสถานการณ์เสี่ยง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ก. ปฏิเสธที่จะแข่งขันรถจักรยานยนต์		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ข. ปฏิเสธที่จะไปมั่วสุมเล่นการพนัน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ค. ปฏิเสธที่จะใช้อินเทอร์เน็ต			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ง. ปฏิเสธที่จะใช้สารเสพติด 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๑๐. นักเรียนคิดว่า เราควรนำสิ่งใดมาใช้ร่วมกับทักษะการคิดตัดสินใจ และแก้ปัญหา เพื่อให้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สามารถป้องกันและหลีกเลี่ยงพฤติกรรมเสี่ยงและสถานการณ์เสี่ยงได้อย่างเหมาะสม 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ก. ความรอบรู้ และประสบการณ์ชีวิต			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ข. ความมุ่งมั่น และประสบการณ์ชีวิต 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ค. ความมั่นคง และความกล้าหาญ 			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ง. ความรอบรู้ และความกล้าหาญ 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marL="342900" indent="-342900">
              <a:tabLst>
                <a:tab pos="358775" algn="l"/>
              </a:tabLst>
            </a:pP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0" name="รูปภาพ 9" descr="kapook_16103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074" y="8310586"/>
            <a:ext cx="1238250" cy="962025"/>
          </a:xfrm>
          <a:prstGeom prst="rect">
            <a:avLst/>
          </a:prstGeom>
        </p:spPr>
      </p:pic>
      <p:sp>
        <p:nvSpPr>
          <p:cNvPr id="5" name="Oval 99"/>
          <p:cNvSpPr>
            <a:spLocks noChangeArrowheads="1"/>
          </p:cNvSpPr>
          <p:nvPr/>
        </p:nvSpPr>
        <p:spPr bwMode="gray">
          <a:xfrm>
            <a:off x="5643578" y="738158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th-TH" sz="1600" dirty="0" smtClean="0">
                <a:latin typeface="Calibri" pitchFamily="34" charset="0"/>
                <a:cs typeface="+mj-cs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Calibri" pitchFamily="34" charset="0"/>
                <a:cs typeface="+mj-cs"/>
              </a:rPr>
              <a:t>๕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th-TH" sz="1600" dirty="0" smtClean="0">
                <a:latin typeface="Calibri" pitchFamily="34" charset="0"/>
                <a:cs typeface="+mj-cs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Calibri" pitchFamily="34" charset="0"/>
                <a:cs typeface="+mj-cs"/>
              </a:rPr>
              <a:t>๖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+mj-cs"/>
            </a:endParaRPr>
          </a:p>
        </p:txBody>
      </p:sp>
      <p:sp>
        <p:nvSpPr>
          <p:cNvPr id="27" name="คลื่นคู่ 26"/>
          <p:cNvSpPr/>
          <p:nvPr/>
        </p:nvSpPr>
        <p:spPr>
          <a:xfrm>
            <a:off x="1071546" y="1309662"/>
            <a:ext cx="5000660" cy="500066"/>
          </a:xfrm>
          <a:prstGeom prst="doubleWave">
            <a:avLst>
              <a:gd name="adj1" fmla="val 6250"/>
              <a:gd name="adj2" fmla="val 4071"/>
            </a:avLst>
          </a:prstGeom>
          <a:ln w="28575">
            <a:prstDash val="sysDash"/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th-TH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ความจำเป็นในการหลีกเลี่ยงพฤติกรรมเสี่ยงและสถานการณ์เสี่ยง</a:t>
            </a:r>
            <a:endParaRPr lang="th-TH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1546" y="1952604"/>
            <a:ext cx="521497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พฤติกรรมเสี่ยงเป็นการกระทำของบุคคลที่มีโอกาสที่จะทำให้เกิดอันตรายต่อตนเองหรือผู้อื่นได้มาก เช่น การขับรถเร็ว การหลับใน การเมาแล้วขับ เป็นพฤติกรรมเสี่ยงต่อการเกิดอุบัติเหตุ การยอมให้โอบกอด สัมผัสร่างกาย เป็นพฤติกรรมเสี่ยงต่อการมีเพศสัมพันธ์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สถานการณ์เสี่ยงเป็นเหตุการณ์ที่มีโอกาสจะนำไปสู่การเกิดอันตรายต่อตนเอง หรือผู้อื่นได้มาก เช่น การอยู่ในเหตุการณ์ที่มีการทะเลาะวิวาท อาจถูกลูกหลงจนบาดเจ็บ พิการหรือเสียงชีวิต การเดินทางทางเรือข้ามไปยังเกาะขณะมีลมพายุ เรืออาจล่มได้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เราต้องรู้จักหลักเลี่ยงพฤติกรรมและสถานการณ์ต่างๆ ที่จะนำไปสู่อันตราย ทั้งนี้เพื่อความปลอดภัยต่อชีวิตและทรัพย์สิน เพราะมีบุคคลจำนวนมากที่ต้องสูญเสียทรัพย์สิน บาดเจ็บ พิการ หรือเสียชีวิต อันเนื่องมาจากพฤติกรรมเสี่ยงของตนเองหรือของผู้อื่น และเข้าไปอยู่ในสถานการณ์หรือเหตุการณ์ที่เสี่ยงต่อความไม่ปลอดภัย</a:t>
            </a: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คลื่นคู่ 4"/>
          <p:cNvSpPr/>
          <p:nvPr/>
        </p:nvSpPr>
        <p:spPr>
          <a:xfrm>
            <a:off x="1214422" y="4667248"/>
            <a:ext cx="2857520" cy="500066"/>
          </a:xfrm>
          <a:prstGeom prst="doubleWave">
            <a:avLst>
              <a:gd name="adj1" fmla="val 6250"/>
              <a:gd name="adj2" fmla="val 4071"/>
            </a:avLst>
          </a:prstGeom>
          <a:ln w="28575">
            <a:prstDash val="sysDash"/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th-TH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พฤติกรรมเสี่ยงและสถานการณ์เสี่ยง</a:t>
            </a:r>
            <a:endParaRPr lang="th-TH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1546" y="5381628"/>
            <a:ext cx="5143536" cy="255454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th-TH" sz="1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๑. การมั่วสุม  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การมั่วสุมเป็นการรวมกลุ่มกันทำในสิ่งที่ไม่พึงประสงค์ ซึ่งการมั่วสุมของวัยรุ่น 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มีหลายลักษณะ ดังนี้</a:t>
            </a:r>
            <a:endParaRPr lang="th-TH" sz="16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39750" algn="l"/>
              </a:tabLst>
            </a:pPr>
            <a:r>
              <a:rPr lang="th-TH" sz="1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cs typeface="TH SarabunPSK" pitchFamily="34" charset="-34"/>
              </a:rPr>
              <a:t>๑.๑ การมั่วสุมเสพสารเสพติด</a:t>
            </a:r>
          </a:p>
          <a:p>
            <a:pPr>
              <a:tabLst>
                <a:tab pos="539750" algn="l"/>
              </a:tabLst>
            </a:pPr>
            <a:r>
              <a:rPr lang="th-TH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cs typeface="TH SarabunPSK" pitchFamily="34" charset="-34"/>
              </a:rPr>
              <a:t>	๑.๒ การมั่วสุมเล่นเกมคอมพิวเตอร์</a:t>
            </a:r>
          </a:p>
          <a:p>
            <a:pPr>
              <a:tabLst>
                <a:tab pos="539750" algn="l"/>
              </a:tabLst>
            </a:pPr>
            <a:r>
              <a:rPr lang="th-TH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cs typeface="TH SarabunPSK" pitchFamily="34" charset="-34"/>
              </a:rPr>
              <a:t>	๑.๓ การมั่วสุมในเรื่องเพศ</a:t>
            </a:r>
          </a:p>
          <a:p>
            <a:pPr>
              <a:tabLst>
                <a:tab pos="539750" algn="l"/>
              </a:tabLst>
            </a:pPr>
            <a:r>
              <a:rPr lang="th-TH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cs typeface="TH SarabunPSK" pitchFamily="34" charset="-34"/>
              </a:rPr>
              <a:t>	๑.๔ การมั่วสุมเพื่อยกพวกตีกัน</a:t>
            </a:r>
          </a:p>
          <a:p>
            <a:pPr>
              <a:tabLst>
                <a:tab pos="539750" algn="l"/>
              </a:tabLst>
            </a:pPr>
            <a:r>
              <a:rPr lang="th-TH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cs typeface="TH SarabunPSK" pitchFamily="34" charset="-34"/>
              </a:rPr>
              <a:t>	๑.๕ การมั่วสุมในที่สาธารณะ</a:t>
            </a:r>
          </a:p>
          <a:p>
            <a:pPr>
              <a:tabLst>
                <a:tab pos="539750" algn="l"/>
              </a:tabLst>
            </a:pPr>
            <a:r>
              <a:rPr lang="th-TH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cs typeface="TH SarabunPSK" pitchFamily="34" charset="-34"/>
              </a:rPr>
              <a:t>	๑.๖ การมั่วสุมในห้องน้ำของโรงเรียน</a:t>
            </a:r>
          </a:p>
          <a:p>
            <a:pPr>
              <a:tabLst>
                <a:tab pos="539750" algn="l"/>
              </a:tabLst>
            </a:pPr>
            <a:r>
              <a:rPr lang="th-TH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cs typeface="TH SarabunPSK" pitchFamily="34" charset="-34"/>
              </a:rPr>
              <a:t>	๑.๗ การมั่วสุมตามงานต่างๆ</a:t>
            </a:r>
            <a:endParaRPr lang="th-TH" sz="1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nival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Carnival">
      <a:majorFont>
        <a:latin typeface="Bodoni MT"/>
        <a:ea typeface=""/>
        <a:cs typeface=""/>
        <a:font script="Cyrl" typeface="Times New Roman"/>
        <a:font script="Grek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Verdana"/>
        <a:ea typeface=""/>
        <a:cs typeface=""/>
        <a:font script="Jpan" typeface="ＭＳ Ｐゴシック"/>
        <a:font script="Hang" typeface="맑은 고딕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arnival">
      <a: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tint val="75000"/>
                <a:satMod val="170000"/>
              </a:schemeClr>
            </a:gs>
            <a:gs pos="37000">
              <a:schemeClr val="phClr">
                <a:tint val="50000"/>
                <a:satMod val="180000"/>
              </a:schemeClr>
            </a:gs>
            <a:gs pos="50000">
              <a:schemeClr val="phClr">
                <a:tint val="46000"/>
                <a:satMod val="180000"/>
              </a:schemeClr>
            </a:gs>
            <a:gs pos="64000">
              <a:schemeClr val="phClr">
                <a:tint val="50000"/>
                <a:satMod val="180000"/>
              </a:schemeClr>
            </a:gs>
            <a:gs pos="100000">
              <a:schemeClr val="phClr">
                <a:tint val="75000"/>
                <a:satMod val="17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35000"/>
                <a:satMod val="190000"/>
              </a:schemeClr>
            </a:gs>
            <a:gs pos="30000">
              <a:schemeClr val="phClr">
                <a:shade val="64000"/>
                <a:satMod val="165000"/>
              </a:schemeClr>
            </a:gs>
            <a:gs pos="46000">
              <a:schemeClr val="phClr">
                <a:shade val="74000"/>
                <a:satMod val="165000"/>
              </a:schemeClr>
            </a:gs>
            <a:gs pos="56000">
              <a:schemeClr val="phClr">
                <a:shade val="74000"/>
                <a:satMod val="165000"/>
              </a:schemeClr>
            </a:gs>
            <a:gs pos="70000">
              <a:schemeClr val="phClr">
                <a:shade val="64000"/>
                <a:satMod val="165000"/>
              </a:schemeClr>
            </a:gs>
            <a:gs pos="100000">
              <a:schemeClr val="phClr">
                <a:shade val="35000"/>
                <a:satMod val="190000"/>
              </a:schemeClr>
            </a:gs>
          </a:gsLst>
          <a:lin ang="5400000" scaled="0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54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000" dir="54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000" dir="540000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contrasting" dir="tr">
              <a:rot lat="0" lon="0" rev="7000000"/>
            </a:lightRig>
          </a:scene3d>
          <a:sp3d prstMaterial="powder">
            <a:bevelT w="110000" h="50000"/>
          </a:sp3d>
        </a:effectStyle>
      </a:effectStyleLst>
      <a:bg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shade val="68000"/>
                <a:satMod val="150000"/>
              </a:schemeClr>
            </a:gs>
            <a:gs pos="40000">
              <a:schemeClr val="phClr">
                <a:tint val="90000"/>
                <a:satMod val="220000"/>
              </a:schemeClr>
            </a:gs>
            <a:gs pos="50000">
              <a:schemeClr val="phClr">
                <a:tint val="86500"/>
                <a:satMod val="255000"/>
              </a:schemeClr>
            </a:gs>
            <a:gs pos="53000">
              <a:schemeClr val="phClr">
                <a:tint val="86500"/>
                <a:satMod val="255000"/>
              </a:schemeClr>
            </a:gs>
            <a:gs pos="62000">
              <a:schemeClr val="phClr">
                <a:tint val="90000"/>
                <a:satMod val="220000"/>
              </a:schemeClr>
            </a:gs>
            <a:gs pos="100000">
              <a:schemeClr val="phClr">
                <a:shade val="68000"/>
                <a:satMod val="15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190000"/>
              </a:schemeClr>
              <a:schemeClr val="phClr">
                <a:shade val="78000"/>
                <a:satMod val="18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Carnival</Template>
  <TotalTime>7110</TotalTime>
  <Words>660</Words>
  <Application>Microsoft Office PowerPoint</Application>
  <PresentationFormat>กระดาษ A4 (210x297 มม.)</PresentationFormat>
  <Paragraphs>226</Paragraphs>
  <Slides>13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13</vt:i4>
      </vt:variant>
    </vt:vector>
  </HeadingPairs>
  <TitlesOfParts>
    <vt:vector size="14" baseType="lpstr">
      <vt:lpstr>Carnival</vt:lpstr>
      <vt:lpstr>ภาพนิ่ง 1</vt:lpstr>
      <vt:lpstr>ภาพนิ่ง 2</vt:lpstr>
      <vt:lpstr>ภาพนิ่ง 3</vt:lpstr>
      <vt:lpstr>ภาพนิ่ง 4</vt:lpstr>
      <vt:lpstr>ภาพนิ่ง 5</vt:lpstr>
      <vt:lpstr>ภาพนิ่ง 6</vt:lpstr>
      <vt:lpstr>ภาพนิ่ง 7</vt:lpstr>
      <vt:lpstr>ภาพนิ่ง 8</vt:lpstr>
      <vt:lpstr>ภาพนิ่ง 9</vt:lpstr>
      <vt:lpstr>ภาพนิ่ง 10</vt:lpstr>
      <vt:lpstr>ภาพนิ่ง 11</vt:lpstr>
      <vt:lpstr>ภาพนิ่ง 12</vt:lpstr>
      <vt:lpstr>ภาพนิ่ง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Supranee</dc:creator>
  <cp:lastModifiedBy>WIN-XP</cp:lastModifiedBy>
  <cp:revision>469</cp:revision>
  <dcterms:created xsi:type="dcterms:W3CDTF">2010-08-12T15:11:58Z</dcterms:created>
  <dcterms:modified xsi:type="dcterms:W3CDTF">2015-02-12T13:06:29Z</dcterms:modified>
</cp:coreProperties>
</file>