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68" r:id="rId4"/>
    <p:sldId id="269" r:id="rId5"/>
    <p:sldId id="270" r:id="rId6"/>
    <p:sldId id="258" r:id="rId7"/>
    <p:sldId id="265" r:id="rId8"/>
    <p:sldId id="273" r:id="rId9"/>
    <p:sldId id="259" r:id="rId10"/>
    <p:sldId id="276" r:id="rId11"/>
    <p:sldId id="279" r:id="rId12"/>
    <p:sldId id="280" r:id="rId13"/>
    <p:sldId id="281" r:id="rId14"/>
    <p:sldId id="275" r:id="rId15"/>
    <p:sldId id="277" r:id="rId16"/>
    <p:sldId id="278" r:id="rId17"/>
  </p:sldIdLst>
  <p:sldSz cx="6858000" cy="9906000" type="A4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00"/>
    <a:srgbClr val="FFFF66"/>
    <a:srgbClr val="66FFFF"/>
    <a:srgbClr val="FF6600"/>
    <a:srgbClr val="FF33CC"/>
    <a:srgbClr val="FF0066"/>
    <a:srgbClr val="FFFFFF"/>
    <a:srgbClr val="006600"/>
    <a:srgbClr val="E8D1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678" autoAdjust="0"/>
    <p:restoredTop sz="91152" autoAdjust="0"/>
  </p:normalViewPr>
  <p:slideViewPr>
    <p:cSldViewPr>
      <p:cViewPr>
        <p:scale>
          <a:sx n="60" d="100"/>
          <a:sy n="60" d="100"/>
        </p:scale>
        <p:origin x="-1782" y="-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96"/>
      </p:cViewPr>
      <p:guideLst>
        <p:guide orient="horz" pos="3157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6B22EFD-46B9-4576-BAF9-63DC5EB02572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1A5A8FB-6F5F-4BD8-9FA8-8845ACD7B0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166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4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41782" y="3883152"/>
            <a:ext cx="5829300" cy="449072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541782" y="1637792"/>
            <a:ext cx="5829300" cy="217932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7923" y="710228"/>
            <a:ext cx="5822156" cy="8485545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82930" y="1149773"/>
            <a:ext cx="5692140" cy="4496329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82930" y="5703464"/>
            <a:ext cx="5692140" cy="2180695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571500" y="8607213"/>
            <a:ext cx="1600200" cy="528320"/>
          </a:xfrm>
        </p:spPr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343150" y="8607213"/>
            <a:ext cx="2171700" cy="528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4686300" y="8607213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474720" y="4340858"/>
            <a:ext cx="8321040" cy="6858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200150" y="790787"/>
            <a:ext cx="2537460" cy="924101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200150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846635" y="790787"/>
            <a:ext cx="2537460" cy="924101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846635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276601" y="4489872"/>
            <a:ext cx="7924800" cy="6858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943100" y="870373"/>
            <a:ext cx="4457700" cy="792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2549477" y="4489873"/>
            <a:ext cx="7924800" cy="6858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55610" y="1148076"/>
            <a:ext cx="2970038" cy="764743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958296" y="5058073"/>
            <a:ext cx="2400300" cy="1651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395653" y="1186181"/>
            <a:ext cx="3413174" cy="7533640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th-TH" sz="2000" smtClean="0"/>
              <a:t>คลิกไอคอนเพื่อเพิ่มรูปภาพ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3958296" y="2311401"/>
            <a:ext cx="2400300" cy="2636607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57175" y="330200"/>
            <a:ext cx="6343650" cy="92456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40267"/>
            <a:ext cx="6172200" cy="1651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976361"/>
            <a:ext cx="2171700" cy="52832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%E0%B8%A0%E0%B8%B2%E0%B8%9E%E0%B8%A7%E0%B8%B1%E0%B8%A2%E0%B8%A3%E0%B8%B8%E0%B9%88%E0%B8%99%E0%B8%A2%E0%B8%B4%E0%B9%89%E0%B8%A1&amp;source=images&amp;cd=&amp;cad=rja&amp;docid=RAzQB8RuRlQXMM&amp;tbnid=e_UWCF1zqR6YkM:&amp;ved=0CAUQjRw&amp;url=http://movie.mthai.com/movie-news/89967.html&amp;ei=jWsIUoalGofMrQeXuYHIBQ&amp;psig=AFQjCNH0X8PUZBvxFj-dgF_eqotjoQSWow&amp;ust=137636992228827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สี่เหลี่ยมผืนผ้า 19"/>
          <p:cNvSpPr/>
          <p:nvPr/>
        </p:nvSpPr>
        <p:spPr>
          <a:xfrm>
            <a:off x="714356" y="809596"/>
            <a:ext cx="5501827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 (พ ๒๒๑๐๑)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เรื่อง การสร้างเสริมสุขภาพในวัยเรียน  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</a:t>
            </a:r>
            <a:endParaRPr lang="th-TH" sz="3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7496" y="7881958"/>
            <a:ext cx="36920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นางวันเพ็ญ 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คฤคราช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ตำแหน่ง ครูชำนาญการ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พิเศษ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กลุ่มสาระการเรียนรู้สุขศึกษาและพลศึกษา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โรงเรียน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แก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ลง“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วิทย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สถาวร” อำเภอแกลง จังหวัดระยอง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สำนักงานเขตพื้นที่การศึกษามัธยมศึกษา เขต ๑๘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4" name="กลุ่ม 13"/>
          <p:cNvGrpSpPr/>
          <p:nvPr/>
        </p:nvGrpSpPr>
        <p:grpSpPr>
          <a:xfrm>
            <a:off x="785794" y="2666984"/>
            <a:ext cx="5143536" cy="2417577"/>
            <a:chOff x="1214422" y="3214364"/>
            <a:chExt cx="4714908" cy="1837290"/>
          </a:xfrm>
        </p:grpSpPr>
        <p:grpSp>
          <p:nvGrpSpPr>
            <p:cNvPr id="25" name="Group 2"/>
            <p:cNvGrpSpPr>
              <a:grpSpLocks/>
            </p:cNvGrpSpPr>
            <p:nvPr/>
          </p:nvGrpSpPr>
          <p:grpSpPr bwMode="auto">
            <a:xfrm>
              <a:off x="2143116" y="3738554"/>
              <a:ext cx="3786214" cy="1152519"/>
              <a:chOff x="2820" y="3060"/>
              <a:chExt cx="7710" cy="2715"/>
            </a:xfrm>
          </p:grpSpPr>
          <p:cxnSp>
            <p:nvCxnSpPr>
              <p:cNvPr id="29" name="AutoShape 3"/>
              <p:cNvCxnSpPr>
                <a:cxnSpLocks noChangeShapeType="1"/>
              </p:cNvCxnSpPr>
              <p:nvPr/>
            </p:nvCxnSpPr>
            <p:spPr bwMode="auto">
              <a:xfrm flipV="1">
                <a:off x="2820" y="3060"/>
                <a:ext cx="6285" cy="615"/>
              </a:xfrm>
              <a:prstGeom prst="straightConnector1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</p:spPr>
          </p:cxnSp>
          <p:cxnSp>
            <p:nvCxnSpPr>
              <p:cNvPr id="30" name="AutoShape 4"/>
              <p:cNvCxnSpPr>
                <a:cxnSpLocks noChangeShapeType="1"/>
              </p:cNvCxnSpPr>
              <p:nvPr/>
            </p:nvCxnSpPr>
            <p:spPr bwMode="auto">
              <a:xfrm>
                <a:off x="2820" y="3675"/>
                <a:ext cx="0" cy="1740"/>
              </a:xfrm>
              <a:prstGeom prst="straightConnector1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</p:spPr>
          </p:cxnSp>
          <p:cxnSp>
            <p:nvCxnSpPr>
              <p:cNvPr id="31" name="AutoShape 5"/>
              <p:cNvCxnSpPr>
                <a:cxnSpLocks noChangeShapeType="1"/>
              </p:cNvCxnSpPr>
              <p:nvPr/>
            </p:nvCxnSpPr>
            <p:spPr bwMode="auto">
              <a:xfrm>
                <a:off x="2820" y="5415"/>
                <a:ext cx="7710" cy="360"/>
              </a:xfrm>
              <a:prstGeom prst="straightConnector1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</p:spPr>
          </p:cxnSp>
          <p:cxnSp>
            <p:nvCxnSpPr>
              <p:cNvPr id="32" name="AutoShape 6"/>
              <p:cNvCxnSpPr>
                <a:cxnSpLocks noChangeShapeType="1"/>
              </p:cNvCxnSpPr>
              <p:nvPr/>
            </p:nvCxnSpPr>
            <p:spPr bwMode="auto">
              <a:xfrm>
                <a:off x="9105" y="3060"/>
                <a:ext cx="1425" cy="2715"/>
              </a:xfrm>
              <a:prstGeom prst="straightConnector1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</p:spPr>
          </p:cxnSp>
        </p:grpSp>
        <p:grpSp>
          <p:nvGrpSpPr>
            <p:cNvPr id="13" name="กลุ่ม 12"/>
            <p:cNvGrpSpPr/>
            <p:nvPr/>
          </p:nvGrpSpPr>
          <p:grpSpPr>
            <a:xfrm>
              <a:off x="1214422" y="3214364"/>
              <a:ext cx="4536313" cy="1837290"/>
              <a:chOff x="1214422" y="3024174"/>
              <a:chExt cx="4536313" cy="1837290"/>
            </a:xfrm>
          </p:grpSpPr>
          <p:sp>
            <p:nvSpPr>
              <p:cNvPr id="26" name="WordArt 7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14422" y="3024174"/>
                <a:ext cx="1928826" cy="595310"/>
              </a:xfrm>
              <a:prstGeom prst="rect">
                <a:avLst/>
              </a:prstGeom>
            </p:spPr>
            <p:txBody>
              <a:bodyPr wrap="none" fromWordArt="1">
                <a:prstTxWarp prst="textCanUp">
                  <a:avLst>
                    <a:gd name="adj" fmla="val 66667"/>
                  </a:avLst>
                </a:prstTxWarp>
                <a:scene3d>
                  <a:camera prst="orthographicFront"/>
                  <a:lightRig rig="flat" dir="t">
                    <a:rot lat="0" lon="0" rev="18900000"/>
                  </a:lightRig>
                </a:scene3d>
                <a:sp3d extrusionH="31750" contourW="6350" prstMaterial="powder">
                  <a:bevelT w="19050" h="19050" prst="angle"/>
                  <a:contourClr>
                    <a:schemeClr val="accent3">
                      <a:tint val="100000"/>
                      <a:shade val="100000"/>
                      <a:satMod val="100000"/>
                      <a:hueMod val="100000"/>
                    </a:schemeClr>
                  </a:contourClr>
                </a:sp3d>
              </a:bodyPr>
              <a:lstStyle/>
              <a:p>
                <a:pPr algn="ctr" rtl="0"/>
                <a:r>
                  <a:rPr lang="th-TH" sz="3600" b="1" kern="10" dirty="0" smtClean="0">
                    <a:ln/>
                    <a:solidFill>
                      <a:srgbClr val="FFC000"/>
                    </a:solidFill>
                    <a:cs typeface="#TS  Malee Normal"/>
                  </a:rPr>
                  <a:t>หน่วยการเรียนรู้ที่ </a:t>
                </a:r>
                <a:endParaRPr lang="th-TH" sz="3600" b="1" kern="10" dirty="0">
                  <a:ln/>
                  <a:solidFill>
                    <a:srgbClr val="FFC000"/>
                  </a:solidFill>
                  <a:cs typeface="#TS  Malee Normal"/>
                </a:endParaRPr>
              </a:p>
            </p:txBody>
          </p:sp>
          <p:sp>
            <p:nvSpPr>
              <p:cNvPr id="27" name="Oval 8"/>
              <p:cNvSpPr>
                <a:spLocks noChangeArrowheads="1"/>
              </p:cNvSpPr>
              <p:nvPr/>
            </p:nvSpPr>
            <p:spPr bwMode="auto">
              <a:xfrm>
                <a:off x="1714488" y="3452802"/>
                <a:ext cx="785818" cy="742962"/>
              </a:xfrm>
              <a:prstGeom prst="ellipse">
                <a:avLst/>
              </a:prstGeom>
              <a:gradFill rotWithShape="0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round/>
                <a:headEnd/>
                <a:tailEnd/>
              </a:ln>
              <a:effectLst>
                <a:outerShdw dist="107763" dir="13500000" algn="ctr" rotWithShape="0">
                  <a:srgbClr val="FFC000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th-TH" sz="3600" b="1" i="0" u="none" strike="noStrike" cap="none" normalizeH="0" baseline="0" dirty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latin typeface="DSMaiThaias" pitchFamily="18"/>
                    <a:cs typeface="Angsana New" pitchFamily="18" charset="-34"/>
                  </a:rPr>
                  <a:t>๓</a:t>
                </a:r>
                <a:endParaRPr kumimoji="0" lang="th-TH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ngsana New" pitchFamily="18" charset="-34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393149" y="3784246"/>
                <a:ext cx="335758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r>
                  <a:rPr lang="th-TH" sz="3200" b="1" spc="50" dirty="0" smtClean="0">
                    <a:ln w="11430"/>
                    <a:solidFill>
                      <a:srgbClr val="00B050"/>
                    </a:solidFill>
                    <a:effectLst>
                      <a:glow rad="101600">
                        <a:srgbClr val="FF6600">
                          <a:alpha val="60000"/>
                        </a:srgbClr>
                      </a:glow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_Layiji MaHaNiYom V 1.2" pitchFamily="2" charset="0"/>
                    <a:cs typeface="_Layiji MaHaNiYom V 1.2" pitchFamily="2" charset="0"/>
                  </a:rPr>
                  <a:t>ปรับเปลี่ยน</a:t>
                </a:r>
              </a:p>
              <a:p>
                <a:pPr algn="ctr"/>
                <a:r>
                  <a:rPr lang="th-TH" sz="3200" b="1" spc="50" dirty="0" smtClean="0">
                    <a:ln w="11430"/>
                    <a:solidFill>
                      <a:srgbClr val="00B050"/>
                    </a:solidFill>
                    <a:effectLst>
                      <a:glow rad="101600">
                        <a:srgbClr val="FF6600">
                          <a:alpha val="60000"/>
                        </a:srgbClr>
                      </a:glow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_Layiji MaHaNiYom V 1.2" pitchFamily="2" charset="0"/>
                    <a:cs typeface="_Layiji MaHaNiYom V 1.2" pitchFamily="2" charset="0"/>
                  </a:rPr>
                  <a:t>เสริม</a:t>
                </a:r>
                <a:r>
                  <a:rPr lang="th-TH" sz="3200" b="1" spc="50" dirty="0" smtClean="0">
                    <a:ln w="11430"/>
                    <a:solidFill>
                      <a:srgbClr val="00B050"/>
                    </a:solidFill>
                    <a:effectLst>
                      <a:glow rad="101600">
                        <a:srgbClr val="FF6600">
                          <a:alpha val="60000"/>
                        </a:srgbClr>
                      </a:glow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_Layiji MaHaNiYom V 1.2" pitchFamily="2" charset="0"/>
                    <a:cs typeface="_Layiji MaHaNiYom V 1.2" pitchFamily="2" charset="0"/>
                  </a:rPr>
                  <a:t>สมดุล</a:t>
                </a:r>
                <a:endParaRPr lang="th-TH" sz="3200" b="1" spc="50" dirty="0">
                  <a:ln w="11430"/>
                  <a:solidFill>
                    <a:srgbClr val="00B050"/>
                  </a:solidFill>
                  <a:effectLst>
                    <a:glow rad="101600">
                      <a:srgbClr val="FF6600">
                        <a:alpha val="60000"/>
                      </a:srgbClr>
                    </a:glow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1928802" y="5167314"/>
            <a:ext cx="3143248" cy="2289168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6" name="irc_mi" descr="http://movie.mthai.com/wp-content/uploads/2011/02/IMG_0963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8" y="5595942"/>
            <a:ext cx="2071702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232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2984" y="1309662"/>
            <a:ext cx="492922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ลักษณะของผู้ที่มีสุขภาพกายดี</a:t>
            </a:r>
          </a:p>
          <a:p>
            <a:pPr>
              <a:tabLst>
                <a:tab pos="450850" algn="l"/>
              </a:tabLst>
            </a:pPr>
            <a:r>
              <a:rPr lang="th-TH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ผู้ที่มีสุขภาพกายดีจะมีลักษณะ  ดังนี้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พักผ่อนนอนหลับได้เป็นปกติ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มีภูมิต้านทานโรคดี ไม่เจ็บป่วยง่าย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ร่างกายสมบูรณ์แข็งแรงตามวัย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มีความคล่องตัวในการเคลื่อนไหว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การทำงานของระบบต่างๆ ในร่างกายมีประสิทธิภาพ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สามารถดำเนินชีวิตเป็นไปอย่างปกติ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ลักษณะของผู้ที่มีสุขภาพจิตดี</a:t>
            </a:r>
          </a:p>
          <a:p>
            <a:pPr>
              <a:tabLst>
                <a:tab pos="4508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ผู้ที่มีสุขภาพกายดีจะมีลักษณะ  ดังนี้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เป็นผู้ที่มีอารมณ์มั่นคง ไม่อ่อนไหวง่าย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เป็นผู้ที่สามารถควบคุมอารมณ์ของตนได้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เป็นผู้ที่กล้าเผชิญกับความเป็นจริง อยู่ในโลกแห่งความจริง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เป็นผู้ที่กล้าและสามารถเผชิญกับปัญหาที่จะต้องหาทางแก้ไข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เป็นผู้ที่มีกำลังใจ พร้อมที่จะต่อสู้กับอุปสรรคทุกๆ ด้าน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เป็นผู้ที่เต็มใจจะทำงาน และมีความรับผิดชอบอย่างเหมาะสม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๗. เป็นผู้ที่มีความพอใจในความสำเร็จจากการร่วมกิจกรรมต่างๆ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๘. เป็นผู้ที่ยอมรับฟังความคิดเห็นของบุคคลอื่น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๙. เป็นผู้ที่รู้จักการให้อภัยผู้อื่น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๑๐. เป็นผู้ที่ยอมรับในความบกพร่องของตนและรู้จักปรับปรุงแก้ไข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ความบกพร่องนั้น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การมีสุขภาพจิตที่ดีนั้นสัมพันธ์กับการมีสุขภาพกายที่ดีอย่างชัดเจน สุขภาพกายที่ดีหมายถึงการที่ร่างกายของเราทำงานได้อย่างเต็มประสิทธิภาพ เราสามารถดูแลสุขภาพให้ดีตลอดไปได้ด้วยตนเองและสามารถป้องกันการเจ็บป่วยที่เกิดขึ้นได้ด้วยการปฏิบัติตัวตามแนวทางสู่การมีสุขภาพดี เมื่อถึงเวลาเจ็บไข้ เราก็ต้อองดูแลตนเองให้ดีเพื่อให้หายป่วยเร็วขึ้น หรือเพื่อบรรเทาอาการที่เป็นอยู่และลดอาการแทรกซ้อนที่อาจเกิดขึ้นได้ ส่วนการ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มีสุขภาพที่ดีก็ส่งเสริมให้มีสุขภาพกายที่แข็งแรง หายจากการเจ็บป่วยได้เร็วขึ้นได้เช่นกัน</a:t>
            </a:r>
          </a:p>
          <a:p>
            <a:pPr>
              <a:tabLst>
                <a:tab pos="539750" algn="l"/>
              </a:tabLst>
            </a:pP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๘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56" y="1381100"/>
            <a:ext cx="571504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ข้อปฏิบัติเพื่อการมีสุขภาพที่ดี ตามหลัก ๖ อ. สร้างสุขภาพคนไทย </a:t>
            </a:r>
          </a:p>
          <a:p>
            <a:pPr algn="ctr"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(โครงการ 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ส.ส.ส.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กระทรวงสาธารสุข)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 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                           ๑. อาหาร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กินอาหารให้ได้สมดุลทางโภชนาการ โดยยึดหลักการ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กินให้หลากหลายชนิดมากที่สุด ควรกินอาหารให้ถูกสุขลักษณะ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สะอาด ปลอดภัย ครบ ๕ หมู่  ควรหลีกเลี่ยงอาหารประเภทไขมัน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และแป้งในปริมาณมากเกินไป เพราะจะทำให้เกิดโรคอ้วน 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โรคหลอดเลือดหัวใจ ความดันโลหิตสูงและเบาหวานได้ 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ควรเน้นอาหารประเภทผักผลไม้มากขึ้น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pPr lvl="0"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                           ๒. ออกกำลังกาย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ควรออกกำลังกายครั้งละ ๓๐ นาที อย่างน้อย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สัปดาห์ละ ๓ ครั้ง  อย่างสม่ำเสมอตามความเหมาะสมในแต่ละวัน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เช่น เดินเร็ว วิ่ง ปั่นจักรยาน รำมวยจีน รำไทเก๊ก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pPr lvl="0"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                           ๓. อารมณ์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อารมณ์มีความสัมพันธ์กับสุขภาพ การเปลี่ยนแปลง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ทางอารมณ์มีผลต่อร่างกาย อารมณ์ดีส่งผลดีต่อสุขภาพ เช่น 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เมื่อมีความสุข ร่างกายจะหลั่งสารเอนโดร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ฟีน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ส่งผลให้ร่างกาย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ตื่นตัวกระชุ่มกระชวย ผ่อนคลาย การทำงานของสมองจะดี 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หายป่วยเร็วขึ้น อายุยืนมากขึ้นในทางตรงกันข้าม ถ้าอารมณ์ไม่ดี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จะส่งผลทำลายสุขภาพทำให้ร่างกายเปลี่ยนแปลงกินอาหารได้น้อย นอนไม่หลับ ไม่มีสมาธิ หงุดหงิด ก้าวร้าว ความดันโลหิตสูง อัตราการเต้นของหัวใจแรงและเร็วขึ้น ดังนั้น การรู้จักควบคุมและจัดการกับอารมณ์อย่างเหมาะสม มีผลต่อสุขภาพร่างกายและจิตใจทำให้การดำรงชีวิตประจำวันมีความสุข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pPr lvl="0"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                                     ๔. อนามัยสิ่งแวดล้อม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สภาพแวดล้อมในบ้านที่ดีเอื้อต่อการมี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สุขภาพดีของคนในครอบครัวขณะเดี่ยวกันก็ควรสร้าง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สิ่งแวดล้อมที่ดีในชุมชนด้วย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pPr lvl="0"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                                     ๕. 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อโรค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ยา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โรคที่เป็นสาเหตุการตายอันดับต้นๆ ของคนไทย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เช่น โรคหัวใจ และหลอดเลือด โรคความดันโลหิตสูง มะเร็ง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เบาหวาน เอดส์ อุบัติเหตุ การปฏิบัติตนให้ปราศจาก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ความเจ็บป่วย หรือหลีกเลี่ยงปัจจัยเสี่ยงที่จะทำให้เกิดโรค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เช่น หลีกเลี่ยงการกินอาหารที่มีไขมันสูง ลดการกินอาหาร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รสจัด ไม่กินอาหารสุกๆ  ดิบๆ หรืออาหารที่มีสารปนเปื้อน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การจัดการกับความเครียด โดยทำจิตใจให้ร่าเริงแจ่มใส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อยู่เสมอ การคาดเข็มขัดนิรภัยขณะขับรถยนต์ สวมหมวก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กันน๊อค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ขณะขับขี่จักรยานยนต์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pPr lvl="0"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รูปภาพ 5" descr="13266106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22" y="2024042"/>
            <a:ext cx="1357322" cy="1000120"/>
          </a:xfrm>
          <a:prstGeom prst="rect">
            <a:avLst/>
          </a:prstGeom>
        </p:spPr>
      </p:pic>
      <p:pic>
        <p:nvPicPr>
          <p:cNvPr id="7" name="รูปภาพ 6" descr="A003_9561105_running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22" y="3167050"/>
            <a:ext cx="1357200" cy="1000800"/>
          </a:xfrm>
          <a:prstGeom prst="rect">
            <a:avLst/>
          </a:prstGeom>
        </p:spPr>
      </p:pic>
      <p:pic>
        <p:nvPicPr>
          <p:cNvPr id="9" name="รูปภาพ 8" descr="658286-topic-ix-0.jpg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214422" y="4310058"/>
            <a:ext cx="1357200" cy="1000800"/>
          </a:xfrm>
          <a:prstGeom prst="rect">
            <a:avLst/>
          </a:prstGeom>
        </p:spPr>
      </p:pic>
      <p:pic>
        <p:nvPicPr>
          <p:cNvPr id="10" name="Picture 31" descr="http://www.protexfilter.com/images/cat/1263020391shutterstock_17601106.jp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36" y="6381760"/>
            <a:ext cx="1357200" cy="10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4" descr="http://www.sevirik.com/wp-content/uploads/2012/06/%E0%B8%95%E0%B8%A3%E0%B8%A7%E0%B8%88%E0%B8%AA%E0%B8%B8%E0%B8%82%E0%B8%A0%E0%B8%B2%E0%B8%9E.jp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36" y="7596206"/>
            <a:ext cx="1357200" cy="10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๙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32" y="1381100"/>
            <a:ext cx="564360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                                         ๖. อบายมุข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งดเว้นบุหรี่ สุรา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ยาเสพติด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การพนันและการสำส่อน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ทางเพศ  ซึ่งเป็นภัยร้ายแรงที่ก่อให้เกิดผลเสียต่อสุขภาพกายและ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จิตใจ นอกจากเรามีสุขภาพกายที่ดีแล้ว  ยังต้องมีสุขภาพจิตที่ดี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สุขภาพจิตที่ดี คือมีจิตใจที่พร้อมจะเผชิญความไม่แน่นอนแห่ง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ชีวิต ด้วยการเรียนรู้ที่จะอยู่กับบุคคลอื่นด้วยความรัก การแบ่งปัน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รู้จักการแบ่งเวลาให้เหมาะสมและมองโลกในแง่ดี ปรับตัวปรับใจได้อย่างเหมาะสมกับสถานการณ์และสภาพแวดล้อมที่เป็นจริงได้</a:t>
            </a:r>
          </a:p>
          <a:p>
            <a:endParaRPr lang="th-TH" sz="1600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ปัจจัยที่มีผลต่อสุขภาพจิต</a:t>
            </a:r>
            <a:endParaRPr lang="en-US" sz="1600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ปัจจัยทางด้านร่างกาย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ได้รับพิษของสิ่งเสพติด (สุรา ยาบ้า สารละเหย)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รับเชี้อ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โรคที่เป็นอันตรายต่อเนื้อสมอง เช่น เชื้อ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แบคทีเรีย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ศีรษะได้รับอันตราย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ปัจจัยทางด้านจิตใจ สังคม สิ่งแวดล้อม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ความไม่สมหวังจากเรื่อง : ความรัก การเรียน ตำแหน่งหน้าที่การงาน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การสูญเสีย : บุคคลอันเป็นที่รัก ของรัก ตำแหน่งหน้าที่การงาน ทรัพย์สินเงินทอง ชื่อเสียง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มีปัญหาครอบครัว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ปัญหาทางเศรษฐกิจ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ลักษณะของผู้ที่มีสุขภาพจิตดี</a:t>
            </a:r>
            <a:endParaRPr lang="en-US" sz="1600" dirty="0" smtClean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มองตนเองในด้านดี เห็นคุณค่าในตนเอง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สามารถพึ่งตนเองได้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มีความรู้สึกที่ดีต่อคนอื่น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สามารถสร้างสัมพันธภาพกับผู้อื่นได้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ยอมรับความสามารถของตนเอง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รู้จักอบทนในการรอคอย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๗. ตอบสนองความต้องการของตนเองได้อย่างเหมาะสม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๘. ยอมรับและสามารถปฏิบัติตามกฎเกณฑ์ของสังคมได้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๙. สามารถอยู่ตามลำพังตนเองและอยู่ร่วมกับผู้อื่นได้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 descr="images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285982" y="1523976"/>
            <a:ext cx="1357200" cy="10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๑๐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285860" y="1381100"/>
            <a:ext cx="500066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sz="1600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วิธีป้องกันและส่งเสริมสุขภาพจิต</a:t>
            </a:r>
            <a:endParaRPr lang="en-US" sz="1600" dirty="0" smtClean="0">
              <a:solidFill>
                <a:srgbClr val="00B050"/>
              </a:solidFill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รักษาสุขภาพให้แข็งแรง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หาที่ปรึกษา เมื่อมีปัญหาไม่สบายใจ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ฝึกเป็นคนที่รู้จักให้อภัยแก่คนอื่นได้ง่าย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หลีกเลี่ยงเหตุการณ์ที่ทำให้เครียดไปชั่วขณะ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ทำตนให้เป็นประโยชน์ต่อตนเองและสังคม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หาทางระบายอารมณ์ขุ่นมัวไปในทางที่เหมาะสม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๗. อย่าปล่อยให้มีเวลาว่างมากเกินไป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๘. เล่นกับสัตว์เลี้ยง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๙. การคิดในเชิงบวก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๑๐. รู้จักทำบุญให้ทาน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  <a:tab pos="539750" algn="l"/>
                <a:tab pos="715963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	  </a:t>
            </a:r>
            <a:r>
              <a:rPr lang="th-TH" sz="1600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๑๑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. รู้จักใช้เทคนิคคลายเครียด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       		     •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การฝึกหายใจ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       		     •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การฝึกเกร็งและคลายกล้ามเนื้อ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       	    	 •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การทำสมาธิเบื้องต้น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       		     •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การนวด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        		     •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การใช้จินตนาการ</a:t>
            </a:r>
            <a:endParaRPr kumimoji="0" lang="th-TH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รูปภาพ 4" descr="kapook_dookdik_14906_251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26" y="7381892"/>
            <a:ext cx="3238500" cy="47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๑๑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0" name="กลุ่ม 9"/>
          <p:cNvGrpSpPr/>
          <p:nvPr/>
        </p:nvGrpSpPr>
        <p:grpSpPr>
          <a:xfrm>
            <a:off x="2643182" y="1381100"/>
            <a:ext cx="1857388" cy="800964"/>
            <a:chOff x="2786058" y="2580400"/>
            <a:chExt cx="1857388" cy="800964"/>
          </a:xfrm>
        </p:grpSpPr>
        <p:pic>
          <p:nvPicPr>
            <p:cNvPr id="11" name="รูปภาพ 10" descr="BUNTINGM.WM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6058" y="2580400"/>
              <a:ext cx="1857388" cy="800964"/>
            </a:xfrm>
            <a:prstGeom prst="rect">
              <a:avLst/>
            </a:prstGeom>
          </p:spPr>
        </p:pic>
        <p:sp>
          <p:nvSpPr>
            <p:cNvPr id="12" name="สี่เหลี่ยมผืนผ้า 11"/>
            <p:cNvSpPr/>
            <p:nvPr/>
          </p:nvSpPr>
          <p:spPr>
            <a:xfrm>
              <a:off x="3071810" y="2809860"/>
              <a:ext cx="1151276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th-TH" sz="2200" b="1" cap="none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บรรณนุกรม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428736" y="2595546"/>
            <a:ext cx="4857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กิตติ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ปรมัตถ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หนังสือเสริมฝึกประสบการณ์ วิชา สุขศึกษา ๒.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ฝ่ายวิชาการ บริษัท สำนักพิมพ์เอมพันธ์ จำกัด.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คู่มือครู.  (๒๕๕๑).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สุขศึกษาและพลศึกษา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สำนักพิมพ์ บริษัทพัฒนาคุณภาพวิชาการ 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พว.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).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อภิลักษณ์  เทียนทองและคณะ.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หนังสือเรียน รายวิชาพื้นฐาน สุขศึกษาและ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บริษัท สำนักพิมพ์ประสานมิตร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ปสม.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จำกัด.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1142984" y="2381232"/>
            <a:ext cx="53238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ชุดการเรียนการสอนวิชาสุขศึกษาและพลศึกษา เรื่อง การสร้างเสริมสุขภาพในวัยเรียน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๓ ปรับเปลี่ยนเสริมสมดุล</a:t>
            </a:r>
            <a:endParaRPr lang="th-TH" sz="1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3823763"/>
              </p:ext>
            </p:extLst>
          </p:nvPr>
        </p:nvGraphicFramePr>
        <p:xfrm>
          <a:off x="2143116" y="3524240"/>
          <a:ext cx="2516290" cy="445326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58145"/>
                <a:gridCol w="125814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ก่อนเรียน-หลังเรียน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9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</a:t>
                      </a:r>
                      <a:endParaRPr lang="en-US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ตอบ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๒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9108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๓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๔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๕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๖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๗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๘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๑๐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๑๒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1" name="รูปภาพ 10" descr="1111112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12" y="1381100"/>
            <a:ext cx="3838575" cy="647700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1796376" y="1562233"/>
            <a:ext cx="2789546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เฉลยแบบทดสอบก่อน-หลังเรียน</a:t>
            </a: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 13"/>
          <p:cNvSpPr/>
          <p:nvPr/>
        </p:nvSpPr>
        <p:spPr>
          <a:xfrm>
            <a:off x="857232" y="2738422"/>
            <a:ext cx="555497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ชุดการเรียนการสอนรายวิชาสุขศึกษาและพลศึกษา เรื่อง การสร้างเสริมสุขภาพ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ในวัยเรียน  สำหรับนักเรียนชั้นมัธยมศึกษาปีที่ ๒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๓ ปรับเปลี่ยนเสริมสมดุล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สร้างขึ้นประกอบด้วยเนื้อหา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กี่ยวกับสุขภาพกายและสุขภาพจิตมีความสัมพันธ์กันเราควรดูแลรักษาสุขภาพกายและสุขภาพจิตให้อยู่ในภาวะที่สมดุลกัน เพื่อให้ชีวิตมีความสุขและ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ดำเนินชีวิตอย่างมีประสิทธิภาพ  ตามหลักสูตรแกนกลางการศึกษา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ขั้นพื้นฐาน พุทธศักราช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๒๕๕๑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 ได้นำเสนอเรื่องราวเกี่ยวกับ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การสร้างเสริมสุขภาพในวัยเรียน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เป็นแหล่งการเรียนรู้เพิ่มเติม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จากตำราเรียน มีคำถามทบทวนบทเรียน  มีแบบทดสอบก่อนเรียน  </a:t>
            </a: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และแบบทดสอบหลังเรียน  ซึ่ง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นักเรียนสามารถเรียนรู้เนื้อหาสาระได้ด้วย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ตนเอง ตามความสนใจ  และศักยภาพของนักเรียนเอง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ผู้จัดทำมี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ความปรารถนาอย่างยิ่งที่จะให้ผู้ที่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ได้ผลบรรลุจุดมุ่งหมายทุกท่าน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8163" y="899500"/>
            <a:ext cx="3134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" name="รูปภาพ 24" descr="kapook_1813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64" y="2309794"/>
            <a:ext cx="3214710" cy="151280"/>
          </a:xfrm>
          <a:prstGeom prst="rect">
            <a:avLst/>
          </a:prstGeom>
        </p:spPr>
      </p:pic>
      <p:pic>
        <p:nvPicPr>
          <p:cNvPr id="26" name="รูปภาพ 25" descr="kapook_1863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12" y="7810520"/>
            <a:ext cx="3571867" cy="214312"/>
          </a:xfrm>
          <a:prstGeom prst="rect">
            <a:avLst/>
          </a:prstGeom>
        </p:spPr>
      </p:pic>
      <p:pic>
        <p:nvPicPr>
          <p:cNvPr id="8" name="รูปภาพ 7" descr="11112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298" y="1095348"/>
            <a:ext cx="4010025" cy="742950"/>
          </a:xfrm>
          <a:prstGeom prst="rect">
            <a:avLst/>
          </a:prstGeom>
        </p:spPr>
      </p:pic>
      <p:sp>
        <p:nvSpPr>
          <p:cNvPr id="22" name="สี่เหลี่ยมผืนผ้า 21"/>
          <p:cNvSpPr/>
          <p:nvPr/>
        </p:nvSpPr>
        <p:spPr>
          <a:xfrm>
            <a:off x="2786058" y="1238224"/>
            <a:ext cx="1143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คำนำ</a:t>
            </a:r>
            <a:endParaRPr lang="th-TH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 12"/>
          <p:cNvSpPr/>
          <p:nvPr/>
        </p:nvSpPr>
        <p:spPr>
          <a:xfrm>
            <a:off x="1014847" y="3099563"/>
            <a:ext cx="529258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0975" algn="l"/>
                <a:tab pos="361950" algn="l"/>
                <a:tab pos="468630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เรื่อง		หน้า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ใช้สำหรับครู	๑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คำแนะนำการใช้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	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เป้าหมายการเรียนรู้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มาตรฐานและตัวชี้วัด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สาระสำคัญ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แบบทดสอบ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ความหมายและความสำคัญของสุขภาพกายและสุขภาพจิต	๖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ความสัมพันธ์ของภาวะสมดุลระหว่างสุขภาพกายและสุขภาพจิต	๖</a:t>
            </a: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บรรณานุกรม	 ๑๑เฉลย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แบบทดสอบก่อน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– หลังเรียน	 ๑๒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	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1" name="รูปภาพ 20" descr="kapook_1813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64" y="2309794"/>
            <a:ext cx="3214710" cy="151280"/>
          </a:xfrm>
          <a:prstGeom prst="rect">
            <a:avLst/>
          </a:prstGeom>
        </p:spPr>
      </p:pic>
      <p:pic>
        <p:nvPicPr>
          <p:cNvPr id="23" name="รูปภาพ 22" descr="kapook_1863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12" y="7810520"/>
            <a:ext cx="3571867" cy="214312"/>
          </a:xfrm>
          <a:prstGeom prst="rect">
            <a:avLst/>
          </a:prstGeom>
        </p:spPr>
      </p:pic>
      <p:pic>
        <p:nvPicPr>
          <p:cNvPr id="7" name="รูปภาพ 6" descr="11112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36" y="1166786"/>
            <a:ext cx="4010025" cy="742950"/>
          </a:xfrm>
          <a:prstGeom prst="rect">
            <a:avLst/>
          </a:prstGeom>
        </p:spPr>
      </p:pic>
      <p:sp>
        <p:nvSpPr>
          <p:cNvPr id="22" name="สี่เหลี่ยมผืนผ้า 21"/>
          <p:cNvSpPr/>
          <p:nvPr/>
        </p:nvSpPr>
        <p:spPr>
          <a:xfrm>
            <a:off x="2857496" y="1309662"/>
            <a:ext cx="1143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สารบัญ</a:t>
            </a:r>
            <a:endParaRPr lang="th-TH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47926" y="1572639"/>
            <a:ext cx="2799990" cy="70788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convex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th-TH" sz="4000" b="1" dirty="0">
              <a:ln w="11430"/>
              <a:solidFill>
                <a:srgbClr val="0033CC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60007" dir="5400000" sy="-100000" algn="bl" rotWithShape="0"/>
              </a:effectLst>
              <a:latin typeface="Eucrosia New" pitchFamily="18" charset="-34"/>
              <a:cs typeface="Eucrosia New" pitchFamily="18" charset="-34"/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071546" y="3238488"/>
            <a:ext cx="52925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ทั้งนักเรียนที่เรียนดีและ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นักเรียนที่เรียน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ช้า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ใช้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ประกอบการสอนใน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แผนการจัดการเรียนรู้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เพื่อนักเรียนจะได้ศึกษาหาค้นคว้า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กิจกรรม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การเรียนรู้ตาม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หลักสูตรที่กำหนด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ชุดการเรียนการสอนนี้สา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มารถนำไปประเมินผลการสอนผลผ่าน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  กลุ่มสาระ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การเรียนรู้สุขศึกษาและพลศึกษาได้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โดยประเมิน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จากแบบทดสอบ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ศึกษาแผนการจัดการเรียนรู้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ซึ่งประกอบด้วยสาระการเรียนรู้  จุดประสงค์การเรียนรู้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เนื้อหา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กิจกรรมการเรียนรู้  สื่อการเรียนการสอน  การวัดผล</a:t>
            </a:r>
            <a:r>
              <a:rPr lang="th-TH" sz="1600">
                <a:latin typeface="TH SarabunPSK" pitchFamily="34" charset="-34"/>
                <a:cs typeface="TH SarabunPSK" pitchFamily="34" charset="-34"/>
              </a:rPr>
              <a:t>ประเมินผล  </a:t>
            </a:r>
            <a:r>
              <a:rPr lang="th-TH" sz="160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ชี้แจง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ให้นักเรียนอ่านคำแนะนำการ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ใช้ชุดการเรียนการสอนอย่าง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ละเอียด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และปฏิบัติตาม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ขั้นตอนจน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เตรียม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วัสดุอุปกรณ์ตามความเหมาะสมของกิจกรรม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สังเกต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การปฏิบัติกิจกรรมของผู้เรียนตาม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ถ้านักเรียนคนใด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แล้วยัง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ไม่เข้าใจ  ครูควรชี้แนะเสริมให้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นักเรียนได้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ปฏิบัติบ่อยๆ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ทั้งที่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บ้าน และโรงเรียน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จะ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ทำให้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เข้าใจชุดการเรียนการสอนได้ดี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การปฏิบัติกิจกรรมสามารถนำไป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ประกอบการพิจารณา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จุดประสงค์โดยครูผู้สอน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ประเมินผล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9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8" name="รูปภาพ 17" descr="1616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8" y="2738422"/>
            <a:ext cx="2009775" cy="180975"/>
          </a:xfrm>
          <a:prstGeom prst="rect">
            <a:avLst/>
          </a:prstGeom>
        </p:spPr>
      </p:pic>
      <p:pic>
        <p:nvPicPr>
          <p:cNvPr id="19" name="รูปภาพ 18" descr="00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30" y="7810520"/>
            <a:ext cx="1143000" cy="1000125"/>
          </a:xfrm>
          <a:prstGeom prst="rect">
            <a:avLst/>
          </a:prstGeom>
        </p:spPr>
      </p:pic>
      <p:pic>
        <p:nvPicPr>
          <p:cNvPr id="20" name="รูปภาพ 19" descr="00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8" y="7810520"/>
            <a:ext cx="1143000" cy="1000125"/>
          </a:xfrm>
          <a:prstGeom prst="rect">
            <a:avLst/>
          </a:prstGeom>
        </p:spPr>
      </p:pic>
      <p:pic>
        <p:nvPicPr>
          <p:cNvPr id="11" name="รูปภาพ 10" descr="11112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298" y="1309662"/>
            <a:ext cx="4010025" cy="742950"/>
          </a:xfrm>
          <a:prstGeom prst="rect">
            <a:avLst/>
          </a:prstGeom>
        </p:spPr>
      </p:pic>
      <p:sp>
        <p:nvSpPr>
          <p:cNvPr id="14" name="สี่เหลี่ยมผืนผ้า 13"/>
          <p:cNvSpPr/>
          <p:nvPr/>
        </p:nvSpPr>
        <p:spPr>
          <a:xfrm>
            <a:off x="1643050" y="1523976"/>
            <a:ext cx="342112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คำแนะนำการใช้ชุดการเรียนการสอนสำหรับครู</a:t>
            </a:r>
            <a:endParaRPr lang="th-TH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สี่เหลี่ยมผืนผ้า 11"/>
          <p:cNvSpPr/>
          <p:nvPr/>
        </p:nvSpPr>
        <p:spPr>
          <a:xfrm>
            <a:off x="1000108" y="3309926"/>
            <a:ext cx="5292588" cy="477053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สามารถนำความรู้ที่ได้จากการอ่าน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และการ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ฝึก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ปฏิบัติไปใช้ในชีวิตประจำวัน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นักเรียน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ปฏิบัติงานได้อย่างถูกต้อง  มีความรู้  ความสามารถเหมาะสมกับวัย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เนื้อหาและกิจกรรม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ในชุดการเรียนการสอน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นักเรียนจะทราบว่า  เมื่อ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เรียนจบ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ทุกบทเรียน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แล้วจะสามารถปฏิบัติกิจกรรมใดได้บ้าง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ทำแบบทดสอบก่อน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เรียน ตามความเข้าใจของ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ตนเองแม้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ผิดก็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ไม่เป็นไร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ต้อง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ศึกษาบทเรียนจนจบทุกตอนแล้วจะสามารถ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ถูกต้อง  ในขั้นตอน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สุดท้าย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ชุดการเรียนการสอนนี้เส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นอเนื้อเรื่องเป็น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ส่วนย่อยๆ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บรรจุ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ลงเนื้อหาตามลำดับต่อเนื่องกัน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ในบางเนื้อหาจะมี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ง่ายๆ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เพื่อเป็นการซักซ้อมความเข้าใจให้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นักเรียนปฏิบัติ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คำสั่ง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ตอบคำถามแล้วตรวจคำตอบในหน้าต่อไป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ถ้า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นักเรียนตอบคำถามถูก  แสดงว่าเข้าใจดีแล้ว  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แต่ถ้าตอบ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ต้อง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กลับไป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อ่านเนื้อหาเดิมให้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  ตอบคำถามอีก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ครั้งจนตอบถูก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แล้วจึง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ไม่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ควรดู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คำตอบก่อนตอบคำถาม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เป็นอันขาด  เพราะจะทำให้นักเรียนไม่เข้าใจ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บทเรียน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แท้จริง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บาง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บทเรียนมีคำแนะนำให้นักเรียนไปฝึกปฏิบัติด้วย  นักเรียนต้องลอง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ปฏิบัติให้ได้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ตาม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  จะทำให้เกิดความรู้และเข้าใจได้ดี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๒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5" name="รูปภาพ 14" descr="1616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8" y="2738422"/>
            <a:ext cx="2009775" cy="180975"/>
          </a:xfrm>
          <a:prstGeom prst="rect">
            <a:avLst/>
          </a:prstGeom>
        </p:spPr>
      </p:pic>
      <p:pic>
        <p:nvPicPr>
          <p:cNvPr id="19" name="รูปภาพ 18" descr="00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30" y="7810520"/>
            <a:ext cx="1143000" cy="1000125"/>
          </a:xfrm>
          <a:prstGeom prst="rect">
            <a:avLst/>
          </a:prstGeom>
        </p:spPr>
      </p:pic>
      <p:pic>
        <p:nvPicPr>
          <p:cNvPr id="20" name="รูปภาพ 19" descr="00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8" y="7810520"/>
            <a:ext cx="1143000" cy="1000125"/>
          </a:xfrm>
          <a:prstGeom prst="rect">
            <a:avLst/>
          </a:prstGeom>
        </p:spPr>
      </p:pic>
      <p:pic>
        <p:nvPicPr>
          <p:cNvPr id="9" name="รูปภาพ 8" descr="11112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46" y="1309662"/>
            <a:ext cx="4714908" cy="742950"/>
          </a:xfrm>
          <a:prstGeom prst="rect">
            <a:avLst/>
          </a:prstGeom>
        </p:spPr>
      </p:pic>
      <p:sp>
        <p:nvSpPr>
          <p:cNvPr id="14" name="สี่เหลี่ยมผืนผ้า 13"/>
          <p:cNvSpPr/>
          <p:nvPr/>
        </p:nvSpPr>
        <p:spPr>
          <a:xfrm>
            <a:off x="1357298" y="1523976"/>
            <a:ext cx="4160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คำแนะนำการใช้ชุดการเรียนการสอนสำหรับนักเรียน</a:t>
            </a:r>
            <a:endParaRPr lang="th-TH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42984" y="1238224"/>
            <a:ext cx="5286412" cy="6771084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n>
                  <a:solidFill>
                    <a:srgbClr val="0000CC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๑. เป้าหมายการเรียนรู้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ุขภาพกายและสุขภาพจิตมีความสัมพันธ์กันเราควรดูแลรักษาสุขภาพกายและสุขภาพจิตให้อยู่ในภาวะที่สมดุลกัน เพื่อให้ชีวิตมีความสุขและดำเนินชีวิตอย่างมีประสิทธิภาพ 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FF0066"/>
                  </a:solidFill>
                </a:ln>
                <a:latin typeface="TH SarabunPSK" pitchFamily="34" charset="-34"/>
                <a:cs typeface="TH SarabunPSK" pitchFamily="34" charset="-34"/>
              </a:rPr>
              <a:t>๒. มาตรฐานและตัวชี้วัด</a:t>
            </a:r>
            <a:endParaRPr lang="en-US" sz="1600" dirty="0" smtClean="0">
              <a:ln>
                <a:solidFill>
                  <a:srgbClr val="FF0066"/>
                </a:solidFill>
              </a:ln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 มาตรฐาน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พ ๔.๑ เห็นคุณค่าและมีทักษะในการสร้างเสริมสุขภาพ การดำรงสุขภาพ การป้องกันโรค และการสร้างเสริมสมรรถภาพเพื่อสุขภาพ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	ตัวชี้วัด </a:t>
            </a:r>
            <a:r>
              <a:rPr lang="en-US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สิ่งที่ผู้เรียนพึงรู้และปฏิบัติได้</a:t>
            </a:r>
            <a:endParaRPr lang="en-US" sz="1600" dirty="0" smtClean="0">
              <a:effectLst>
                <a:outerShdw blurRad="50800" dist="50800" dir="5400000" algn="ctr" rotWithShape="0">
                  <a:srgbClr val="FF3300"/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วิเคราะห์ความสัมพันธ์ของภาวะสมดุลระหว่างสุขภาพกายและสุขภาพจิต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33CC33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๓. สาระสำคัญ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สุขภาพดีเป็นสิ่งพึงปรารถนาของทุกคน ผู้ที่มีสุขภาพดีนั้นต้องมีสุขภาพดีทั้งทางร่างกายและจิตใจ  ทั้งนี้เนื่องจากสุขภาพกายและสุขภาพจิตมีความสัมพันธ์กันอย่างใกล้ชิด ถ้าสุขภาพกายดีส่งผลให้สุขภาพจิตดีด้วย ในทำนองเดียวกัน ผู้ที่มีสุขภาพจิตดีก็จะส่งผลให้ร่างกายมีความสมบูรณ์แข็งแรง ไม่เจ็บป่วย ดังนั้นการเรียนรู้เกี่ยวกับความสัมพันธ์ของภาวะสมดุลของสุขภาพกายและสุขภาพจิต ความสำคัญของภาวะสมดุลของสุขภาพกายและสุขภาพจิต รวมทั้งวิธี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การปฏิบัติตนเพื่อสร้างเสริมสุขภาพกายและสุขภาพจิตจะทำให้นักเรียนเกิดทักษะ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ในการดูแลสุขภาพ มีความสมดุลทางสุขภาพกายและสุขภาพจิต ส่งผลดีต่อการดำเนินชีวิต 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การเรียน และคุณภาพชีวิต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rgbClr val="7030A0"/>
                  </a:outerShdw>
                </a:effectLst>
                <a:latin typeface="TH SarabunPSK" pitchFamily="34" charset="-34"/>
                <a:cs typeface="TH SarabunPSK" pitchFamily="34" charset="-34"/>
              </a:rPr>
              <a:t>๔. สาระการเรียนรู้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ความหมายของสุขภาพกายและสุขภาพจิต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ความสำคัญของภาวะสมดุลของสุขภาพกายและสุขภาพจิต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ความสัมพันธ์ของภาวะสมดุลของสุขภาพกายและสุขภาพจิต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การปฏิบัติตนเพื่อสร้างเสริมสุขภาพกายและสุขภาพจิต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การสร้างสุขภาพกายและสุขภาพจิตด้วยหลักเศรษฐกิจพอเพียง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๓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รูปภาพ 6" descr="Balance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54" y="7881958"/>
            <a:ext cx="2428892" cy="131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071546" y="2238356"/>
            <a:ext cx="47863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คำชี้แจง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ให้นักเรียนทำเครื่องหมาย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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 2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ลงในตัวเลือก ก. ข. ค. และ ง.  ที่ถูกต้องที่สุด</a:t>
            </a:r>
          </a:p>
        </p:txBody>
      </p:sp>
      <p:sp>
        <p:nvSpPr>
          <p:cNvPr id="7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๔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214422" y="2738422"/>
            <a:ext cx="5143536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๑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ลักษณะที่เด่นชัด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ที่สุด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ของผู้ที่มีสุขภาพกายที่ดีคือ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 ร่างกายแข็งแรงสมบูรณ์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 ระบบต่างๆ ในร่างกายทำงานเป็นปกติ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 พัฒนาการสมวัย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ร่างกายมีภูมิต้านทานโรคดี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๒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ข้อใด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ไม่ใช่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ลักษณะของผู้ที่มีสุขภาพจิตดี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ควบคุมอารมณ์ได้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 จิตใจร่าเริงแจ่มใส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 จิตใจอ่อนไหว โดดเดี่ยว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 ปรับตัวเข้ากับผู้อื่นได้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๓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ข้อใด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ไม่ใช่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ลักษณะของผู้ที่มีสุขภาพกายดี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กล้ามเนื้อแข็งแรง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 พักผ่อนนอนหลับได้ตามปกติ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 กินอาหารได้ปกติ ไม่เบื่ออาหาร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 มีน้ำหนักตัวมากกว่าปกติ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๔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คำกล่าวที่ว่า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“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จิตใจที่แจ่มใสย่อมอยู่ในร่างกายที่แข็งแรง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”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สอดคล้องกับข้อใด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มากที่สุด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สุขภาพกายส่งผลต่อสุขภาพจิต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 สุขภาพจิตส่งผลต่อสุขภาพกาย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 สุขภาพกายและสุขภาพจิตมีความสัมพันธ์กัน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 สุขภาพจิตมีความสำคัญกว่าสุขภาพกาย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๕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ข้อใด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อยู่ในการปฏิบัติตนเพื่อเสริมสร้างสุขภาพกายตามหลัก ๖ อ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 กินอาหารครบ ๕ หมู่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 พักผ่อน นันทนาการ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 ออกกำลังกายอย่างสม่ำเสมอ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657225" algn="l"/>
                <a:tab pos="2965450" algn="l"/>
                <a:tab pos="31781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จัดสิ่งแวดล้อมในบ้านที่ดีเอื้อต่อการมีสุขภาพดี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รูปภาพ 7" descr="12kapook_1455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26" y="1238224"/>
            <a:ext cx="3389196" cy="709613"/>
          </a:xfrm>
          <a:prstGeom prst="rect">
            <a:avLst/>
          </a:prstGeom>
        </p:spPr>
      </p:pic>
      <p:sp>
        <p:nvSpPr>
          <p:cNvPr id="4" name="สี่เหลี่ยมผืนผ้า 3"/>
          <p:cNvSpPr/>
          <p:nvPr/>
        </p:nvSpPr>
        <p:spPr>
          <a:xfrm>
            <a:off x="1881034" y="1479834"/>
            <a:ext cx="321471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แบบทดสอบก่อนเรียน - หลังเรียน</a:t>
            </a:r>
            <a:endParaRPr lang="th-TH" sz="2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๕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000108" y="1309662"/>
            <a:ext cx="514353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๖. การปฏิบัติตนเพื่อเสริมสร้างสุขภาพจิตที่มีความสำคัญ</a:t>
            </a:r>
            <a:r>
              <a:rPr lang="th-TH" sz="16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มากที่สุด</a:t>
            </a: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ต่อนักเรียนคือข้อใด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ก. การเข้าใจตนเอง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ข. มองโลกในแง่ดี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ค. ฝึกสมาธิ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657225" algn="l"/>
                <a:tab pos="2965450" algn="l"/>
                <a:tab pos="31781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ง. มีอารมณ์ขัน</a:t>
            </a: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๗. ข้อใดเป็นการปฏิบัติตนเพื่อเสริมสร้างสุขภาพกาย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กินอาหารที่มีรสชาติหวานจัดเค็มจัด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กินอาหารที่มีไขมันและแป้งให้มาก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ไม่จำเป็นต้องกินอาหารครบทุกมื้อ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marL="342900" indent="-342900"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กินให้หลากหลายในสัดส่วนที่เหมาะสม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๘. อนามัยสิ่งแวดล้อมเกี่ยวข้องกับการเสริมสร้างสุขภาพหรือไม่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เกี่ยวข้อง เพราะสุขภาพกายขึ้นอยู่กับสิ่งแวดล้อมอย่างเดียว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เกี่ยวข้อง เพราะสิ่งแวดล้อมที่ดีเอื้อต่อการมีสุขภาพดี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ไม่เกี่ยวข้อง เพราะสุขภาพกายสร้างขึ้นได้เอง</a:t>
            </a:r>
          </a:p>
          <a:p>
            <a:pPr marL="342900" indent="-342900"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ง. ไม่เกี่ยวข้อง เพราะสุขภาพขึ้นอยู่กับการกินอาหารและการออกกำลังกาย	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marL="342900" indent="-342900"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๙. ข้อใดเป็นการปฏิบัติตนเพื่อเสริมสร้างสุขภาพจิต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เรียนรู้และเข้าใจผู้อื่นมากกว่าตนเอง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ตั้งเป้าหมายชีวิตให้สูง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เอาใจใส่เรื่องของเพื่อนๆ ทุกคน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มองโลกในแง่ดีมีความหวังที่ดีในชีวิต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๑๐. ภาวะสมดุลของสุขภาพจิตมีความสำคัญและมีผลต่อการดำรงชีวิต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มากที่สุด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ในเรื่องใด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ผู้ที่มีสุขภาพจิตดีย่อมมีสมาธิทำให้เรียนหนังสือได้ดีด้วย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ผู้ที่มีสุขภาพจิตดีทำให้สามารถทำงานบรรลุผลสำเร็จได้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ผู้ที่มีสุขภาพจิตดีย่อมเป็นที่รักของเพื่อนร่วมงาน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87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ผู้ที่มีสุขภาพจิตดีมีผลทำให้สุขภาพกายดี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9" name="กลุ่ม 8"/>
          <p:cNvGrpSpPr/>
          <p:nvPr/>
        </p:nvGrpSpPr>
        <p:grpSpPr>
          <a:xfrm>
            <a:off x="2357430" y="8239148"/>
            <a:ext cx="2038358" cy="619125"/>
            <a:chOff x="2143116" y="7453330"/>
            <a:chExt cx="2038358" cy="619125"/>
          </a:xfrm>
        </p:grpSpPr>
        <p:pic>
          <p:nvPicPr>
            <p:cNvPr id="5" name="รูปภาพ 4" descr="the-than6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43116" y="7453330"/>
              <a:ext cx="895350" cy="619125"/>
            </a:xfrm>
            <a:prstGeom prst="rect">
              <a:avLst/>
            </a:prstGeom>
          </p:spPr>
        </p:pic>
        <p:pic>
          <p:nvPicPr>
            <p:cNvPr id="6" name="รูปภาพ 5" descr="the-than6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14620" y="7453330"/>
              <a:ext cx="895350" cy="619125"/>
            </a:xfrm>
            <a:prstGeom prst="rect">
              <a:avLst/>
            </a:prstGeom>
          </p:spPr>
        </p:pic>
        <p:pic>
          <p:nvPicPr>
            <p:cNvPr id="8" name="รูปภาพ 7" descr="the-than6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86124" y="7453330"/>
              <a:ext cx="895350" cy="61912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๖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0108" y="1979472"/>
            <a:ext cx="52864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องค์การอนามัยโลก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050" dirty="0" err="1" smtClean="0">
                <a:latin typeface="TH SarabunPSK" pitchFamily="34" charset="-34"/>
                <a:cs typeface="TH SarabunPSK" pitchFamily="34" charset="-34"/>
              </a:rPr>
              <a:t>WHO:World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 Health Organization)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ได้ให้ความหมายของสุขภาพไว้ว่า สุขภาพ  หมายถึง สภาวะแห่งความสมบูรณ์ของร่างกายและจิตใจ  รวมถึงการดำรงชีวิตอยู่ในสังคมได้อย่างเป็นปกติสุขและมิได้หมายความเฉพาะเพียงแต่การปราศจากโรคและทุพพลภาพเท่านั้น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สุขภาพกาย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หมายถึง  สภาวะของร่างกายที่มีความสมบูรณ์แข็งแรง เจริญเติบโตได้อย่างปกติ และระบบการทำงานต่างๆ ของร่างกายสามารถทำงานได้ปกติและมีประสิทธิภาพ ร่างกายมีความต้านทานโรคได้ดี ปราศจากโรคภัยไข้เจ็บ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สุขภาพจิต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หมายถึง สภาวะของจิตใจที่มีความสดชื่น สามารถควบคุมอารมณ์ให้มั่นคงเป็นปกติ และปรับตัวเข้ากับการเปลี่ยนแปลงของสังคมสิ่งแวดบ้อมได้ดี สามารถเผชิญกับปัญหาต่างๆ ได้โดยปราศจากความขัดแย้งภายในจิตใจ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สุขภาพกายหรือสุขภาพจิต จำเป็นสำหรับทุกชีวิตในการอยู่ในสังคมอย่างเป็นปกติสุข  ความสำคัญของการมีสุขภาพกายดี คือ ทำให้ร่างกายแข็งแรง มีการเจริญเติบโตและพัฒนาการสมวัย ไม่เจ็บป่วยได้ง่าย เพราะร่างกายมีภูมิต้านทานโรคสามารถทำงานหรือทำกิจกรรมต่างๆ ได้อย่างมีประสิทธิภาพไม่เหนื่อยง่าย ความสำคัญของการมีสุขภาพจิตดี คือ ทำให้ชีวิตมีความสุข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ไม่เกิดความขัดแย้งภายในจิตใจ สามารถปรับอารมณ์และแก้ไขปัญหาต่างๆ ได้อย่างดี มีความมั่นคงทางด้านจิตใจ ไม่หวั่นไหวง่าย ปรับตัวเข้ากับสภาพแวดล้อมที่เปลี่ยนแปลงได้เป็นอย่างดี ดำรงชีวิตร่วมกับผู้อื่นอย่างเป็นปกติสุข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1" name="กลุ่ม 10"/>
          <p:cNvGrpSpPr/>
          <p:nvPr/>
        </p:nvGrpSpPr>
        <p:grpSpPr>
          <a:xfrm>
            <a:off x="1071546" y="1238224"/>
            <a:ext cx="4557402" cy="771188"/>
            <a:chOff x="1214422" y="1238224"/>
            <a:chExt cx="4557402" cy="771188"/>
          </a:xfrm>
        </p:grpSpPr>
        <p:grpSp>
          <p:nvGrpSpPr>
            <p:cNvPr id="23" name="กลุ่ม 22"/>
            <p:cNvGrpSpPr/>
            <p:nvPr/>
          </p:nvGrpSpPr>
          <p:grpSpPr>
            <a:xfrm>
              <a:off x="1214422" y="1238224"/>
              <a:ext cx="4500594" cy="714380"/>
              <a:chOff x="1071546" y="3809992"/>
              <a:chExt cx="4500594" cy="714380"/>
            </a:xfrm>
          </p:grpSpPr>
          <p:sp>
            <p:nvSpPr>
              <p:cNvPr id="21" name="ตัดมุมสี่เหลี่ยมด้านทแยงมุม 20"/>
              <p:cNvSpPr/>
              <p:nvPr/>
            </p:nvSpPr>
            <p:spPr>
              <a:xfrm>
                <a:off x="1214422" y="3809992"/>
                <a:ext cx="4357718" cy="500066"/>
              </a:xfrm>
              <a:prstGeom prst="snip2Diag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22" name="วงรี 21"/>
              <p:cNvSpPr/>
              <p:nvPr/>
            </p:nvSpPr>
            <p:spPr>
              <a:xfrm>
                <a:off x="1071546" y="4095744"/>
                <a:ext cx="428628" cy="428628"/>
              </a:xfrm>
              <a:prstGeom prst="ellipse">
                <a:avLst/>
              </a:prstGeom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grpSp>
          <p:nvGrpSpPr>
            <p:cNvPr id="7" name="กลุ่ม 6"/>
            <p:cNvGrpSpPr/>
            <p:nvPr/>
          </p:nvGrpSpPr>
          <p:grpSpPr>
            <a:xfrm>
              <a:off x="1271230" y="1295032"/>
              <a:ext cx="4500594" cy="714380"/>
              <a:chOff x="1071546" y="3809992"/>
              <a:chExt cx="4500594" cy="714380"/>
            </a:xfrm>
          </p:grpSpPr>
          <p:sp>
            <p:nvSpPr>
              <p:cNvPr id="9" name="ตัดมุมสี่เหลี่ยมด้านทแยงมุม 8"/>
              <p:cNvSpPr/>
              <p:nvPr/>
            </p:nvSpPr>
            <p:spPr>
              <a:xfrm>
                <a:off x="1214422" y="3809992"/>
                <a:ext cx="4357718" cy="500066"/>
              </a:xfrm>
              <a:prstGeom prst="snip2Diag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TH SarabunPSK" pitchFamily="34" charset="-34"/>
                    <a:cs typeface="TH SarabunPSK" pitchFamily="34" charset="-34"/>
                  </a:rPr>
                  <a:t>ความหมายและความสำคัญของสุขภาพกายและสุขภาพจิต</a:t>
                </a:r>
                <a:endParaRPr lang="th-TH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10" name="วงรี 9"/>
              <p:cNvSpPr/>
              <p:nvPr/>
            </p:nvSpPr>
            <p:spPr>
              <a:xfrm>
                <a:off x="1071546" y="4095744"/>
                <a:ext cx="428628" cy="428628"/>
              </a:xfrm>
              <a:prstGeom prst="ellipse">
                <a:avLst/>
              </a:prstGeom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</p:grpSp>
      <p:grpSp>
        <p:nvGrpSpPr>
          <p:cNvPr id="13" name="กลุ่ม 22"/>
          <p:cNvGrpSpPr/>
          <p:nvPr/>
        </p:nvGrpSpPr>
        <p:grpSpPr>
          <a:xfrm>
            <a:off x="1071546" y="6252104"/>
            <a:ext cx="4714908" cy="714380"/>
            <a:chOff x="1071546" y="3809992"/>
            <a:chExt cx="4500594" cy="714380"/>
          </a:xfrm>
        </p:grpSpPr>
        <p:sp>
          <p:nvSpPr>
            <p:cNvPr id="17" name="ตัดมุมสี่เหลี่ยมด้านทแยงมุม 16"/>
            <p:cNvSpPr/>
            <p:nvPr/>
          </p:nvSpPr>
          <p:spPr>
            <a:xfrm>
              <a:off x="1214422" y="3809992"/>
              <a:ext cx="4357718" cy="500066"/>
            </a:xfrm>
            <a:prstGeom prst="snip2Diag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8" name="วงรี 17"/>
            <p:cNvSpPr/>
            <p:nvPr/>
          </p:nvSpPr>
          <p:spPr>
            <a:xfrm>
              <a:off x="1071546" y="4095744"/>
              <a:ext cx="428628" cy="428628"/>
            </a:xfrm>
            <a:prstGeom prst="ellipse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14" name="กลุ่ม 6"/>
          <p:cNvGrpSpPr/>
          <p:nvPr/>
        </p:nvGrpSpPr>
        <p:grpSpPr>
          <a:xfrm>
            <a:off x="1128354" y="6315736"/>
            <a:ext cx="4729538" cy="714380"/>
            <a:chOff x="1071546" y="3809992"/>
            <a:chExt cx="4729538" cy="714380"/>
          </a:xfrm>
        </p:grpSpPr>
        <p:sp>
          <p:nvSpPr>
            <p:cNvPr id="15" name="ตัดมุมสี่เหลี่ยมด้านทแยงมุม 14"/>
            <p:cNvSpPr/>
            <p:nvPr/>
          </p:nvSpPr>
          <p:spPr>
            <a:xfrm>
              <a:off x="1214422" y="3809992"/>
              <a:ext cx="4586662" cy="500066"/>
            </a:xfrm>
            <a:prstGeom prst="snip2Diag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ความสัมพันธ์ของภาวะสมดุลระหว่างสุขภาพกายและสุขภาพจิต</a:t>
              </a:r>
              <a:endParaRPr lang="th-TH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6" name="วงรี 15"/>
            <p:cNvSpPr/>
            <p:nvPr/>
          </p:nvSpPr>
          <p:spPr>
            <a:xfrm>
              <a:off x="1071546" y="4095744"/>
              <a:ext cx="428628" cy="428628"/>
            </a:xfrm>
            <a:prstGeom prst="ellipse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041052" y="6980132"/>
            <a:ext cx="51435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จากคำกล่าวที่ว่า “จิตใจที่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แจ่ม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ใส่ย่อมอยู่ในร่างกายที่สมบูรณ์” แสดงให้เห็นถึงความสัมพันธ์ของสุขภาพกายและสุขภาพจิตได้อย่างชัดเจน ถ้าร่างกายผิดปกติก็อาจทำให้จิตใจผิดปกติได้ทั้งนั้นขึ้นอยู่กับบุคคลและสิ่งแวดล้อม ในทางกลับกันถ้าสุขภาพจิตไม่ดีก็จะส่งผลให้สุขภาพกายเปลี่ยนแปลงไปอาจทำให้เกิดโรคทางกายได้ ผู้ที่มีอารมณ์หวั่นไหว วิตกกังวล เครียด ก็จะส่งผลให้เกิดอาการทางกาย เช่น ปวดศีรษะ ปวดท้อง  เมื่อเกิดความกลัวหรือตกใจจะทำให้การหายใจเร็วขึ้น ตัวสั่น จิตใจและร่างกายจึงมีความสัมพันธ์กันอย่างใกล้ชิด นอกจากจะมีความสัมพันธ์กันแล้ว สุขภาพกายและจิตจะต้องมีความสมดุลกัน โดยการสร้างเสริมสุขภาพทั้งทางกายและจิตใจควบคู่กันไป เพราะหากด้านใดด้านหนึ่งอยู่ในภาวะอ่อนแอ ไม่สมบูรณ์ย่อม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จะส่งผลกระทบต่ออีกด้านหนึ่ง ดังนั้น การที่คนเราจะมีร่างกายที่สมบูรณ์ได้ก็ต้องมีจิตใจที่อยู่ในภาวะสมบูรณ์ด้วย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Slik-1">
      <a:dk1>
        <a:srgbClr val="000000"/>
      </a:dk1>
      <a:lt1>
        <a:srgbClr val="FFFFFF"/>
      </a:lt1>
      <a:dk2>
        <a:srgbClr val="043988"/>
      </a:dk2>
      <a:lt2>
        <a:srgbClr val="92C2EB"/>
      </a:lt2>
      <a:accent1>
        <a:srgbClr val="836AAE"/>
      </a:accent1>
      <a:accent2>
        <a:srgbClr val="5DA577"/>
      </a:accent2>
      <a:accent3>
        <a:srgbClr val="678EB9"/>
      </a:accent3>
      <a:accent4>
        <a:srgbClr val="F7A611"/>
      </a:accent4>
      <a:accent5>
        <a:srgbClr val="A1AB38"/>
      </a:accent5>
      <a:accent6>
        <a:srgbClr val="C17790"/>
      </a:accent6>
      <a:hlink>
        <a:srgbClr val="DA5723"/>
      </a:hlink>
      <a:folHlink>
        <a:srgbClr val="226CA5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7285</TotalTime>
  <Words>376</Words>
  <Application>Microsoft Office PowerPoint</Application>
  <PresentationFormat>กระดาษ A4 (210x297 มม.)</PresentationFormat>
  <Paragraphs>284</Paragraphs>
  <Slides>16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Carnival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Supranee</dc:creator>
  <cp:lastModifiedBy>WIN-XP</cp:lastModifiedBy>
  <cp:revision>477</cp:revision>
  <dcterms:created xsi:type="dcterms:W3CDTF">2010-08-12T15:11:58Z</dcterms:created>
  <dcterms:modified xsi:type="dcterms:W3CDTF">2015-02-12T11:46:03Z</dcterms:modified>
</cp:coreProperties>
</file>